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Lst>
  <p:sldSz cy="5143500" cx="9144000"/>
  <p:notesSz cx="6858000" cy="9144000"/>
  <p:embeddedFontLst>
    <p:embeddedFont>
      <p:font typeface="Montserrat"/>
      <p:regular r:id="rId85"/>
      <p:bold r:id="rId86"/>
      <p:italic r:id="rId87"/>
      <p:boldItalic r:id="rId88"/>
    </p:embeddedFont>
    <p:embeddedFont>
      <p:font typeface="Bebas Neue"/>
      <p:regular r:id="rId89"/>
    </p:embeddedFont>
    <p:embeddedFont>
      <p:font typeface="Lexend"/>
      <p:regular r:id="rId90"/>
      <p:bold r:id="rId9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84" Type="http://schemas.openxmlformats.org/officeDocument/2006/relationships/slide" Target="slides/slide80.xml"/><Relationship Id="rId83" Type="http://schemas.openxmlformats.org/officeDocument/2006/relationships/slide" Target="slides/slide79.xml"/><Relationship Id="rId42" Type="http://schemas.openxmlformats.org/officeDocument/2006/relationships/slide" Target="slides/slide38.xml"/><Relationship Id="rId86" Type="http://schemas.openxmlformats.org/officeDocument/2006/relationships/font" Target="fonts/Montserrat-bold.fntdata"/><Relationship Id="rId41" Type="http://schemas.openxmlformats.org/officeDocument/2006/relationships/slide" Target="slides/slide37.xml"/><Relationship Id="rId85" Type="http://schemas.openxmlformats.org/officeDocument/2006/relationships/font" Target="fonts/Montserrat-regular.fntdata"/><Relationship Id="rId44" Type="http://schemas.openxmlformats.org/officeDocument/2006/relationships/slide" Target="slides/slide40.xml"/><Relationship Id="rId88" Type="http://schemas.openxmlformats.org/officeDocument/2006/relationships/font" Target="fonts/Montserrat-boldItalic.fntdata"/><Relationship Id="rId43" Type="http://schemas.openxmlformats.org/officeDocument/2006/relationships/slide" Target="slides/slide39.xml"/><Relationship Id="rId87" Type="http://schemas.openxmlformats.org/officeDocument/2006/relationships/font" Target="fonts/Montserrat-italic.fntdata"/><Relationship Id="rId46" Type="http://schemas.openxmlformats.org/officeDocument/2006/relationships/slide" Target="slides/slide42.xml"/><Relationship Id="rId45" Type="http://schemas.openxmlformats.org/officeDocument/2006/relationships/slide" Target="slides/slide41.xml"/><Relationship Id="rId89" Type="http://schemas.openxmlformats.org/officeDocument/2006/relationships/font" Target="fonts/BebasNeue-regular.fntdata"/><Relationship Id="rId80" Type="http://schemas.openxmlformats.org/officeDocument/2006/relationships/slide" Target="slides/slide76.xml"/><Relationship Id="rId82" Type="http://schemas.openxmlformats.org/officeDocument/2006/relationships/slide" Target="slides/slide78.xml"/><Relationship Id="rId81" Type="http://schemas.openxmlformats.org/officeDocument/2006/relationships/slide" Target="slides/slide7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73" Type="http://schemas.openxmlformats.org/officeDocument/2006/relationships/slide" Target="slides/slide69.xml"/><Relationship Id="rId72" Type="http://schemas.openxmlformats.org/officeDocument/2006/relationships/slide" Target="slides/slide68.xml"/><Relationship Id="rId31" Type="http://schemas.openxmlformats.org/officeDocument/2006/relationships/slide" Target="slides/slide27.xml"/><Relationship Id="rId75" Type="http://schemas.openxmlformats.org/officeDocument/2006/relationships/slide" Target="slides/slide71.xml"/><Relationship Id="rId30" Type="http://schemas.openxmlformats.org/officeDocument/2006/relationships/slide" Target="slides/slide26.xml"/><Relationship Id="rId74" Type="http://schemas.openxmlformats.org/officeDocument/2006/relationships/slide" Target="slides/slide70.xml"/><Relationship Id="rId33" Type="http://schemas.openxmlformats.org/officeDocument/2006/relationships/slide" Target="slides/slide29.xml"/><Relationship Id="rId77" Type="http://schemas.openxmlformats.org/officeDocument/2006/relationships/slide" Target="slides/slide73.xml"/><Relationship Id="rId32" Type="http://schemas.openxmlformats.org/officeDocument/2006/relationships/slide" Target="slides/slide28.xml"/><Relationship Id="rId76" Type="http://schemas.openxmlformats.org/officeDocument/2006/relationships/slide" Target="slides/slide72.xml"/><Relationship Id="rId35" Type="http://schemas.openxmlformats.org/officeDocument/2006/relationships/slide" Target="slides/slide31.xml"/><Relationship Id="rId79" Type="http://schemas.openxmlformats.org/officeDocument/2006/relationships/slide" Target="slides/slide75.xml"/><Relationship Id="rId34" Type="http://schemas.openxmlformats.org/officeDocument/2006/relationships/slide" Target="slides/slide30.xml"/><Relationship Id="rId78" Type="http://schemas.openxmlformats.org/officeDocument/2006/relationships/slide" Target="slides/slide74.xml"/><Relationship Id="rId71" Type="http://schemas.openxmlformats.org/officeDocument/2006/relationships/slide" Target="slides/slide67.xml"/><Relationship Id="rId70" Type="http://schemas.openxmlformats.org/officeDocument/2006/relationships/slide" Target="slides/slide66.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slide" Target="slides/slide58.xml"/><Relationship Id="rId61" Type="http://schemas.openxmlformats.org/officeDocument/2006/relationships/slide" Target="slides/slide57.xml"/><Relationship Id="rId20" Type="http://schemas.openxmlformats.org/officeDocument/2006/relationships/slide" Target="slides/slide16.xml"/><Relationship Id="rId64" Type="http://schemas.openxmlformats.org/officeDocument/2006/relationships/slide" Target="slides/slide60.xml"/><Relationship Id="rId63" Type="http://schemas.openxmlformats.org/officeDocument/2006/relationships/slide" Target="slides/slide59.xml"/><Relationship Id="rId22" Type="http://schemas.openxmlformats.org/officeDocument/2006/relationships/slide" Target="slides/slide18.xml"/><Relationship Id="rId66" Type="http://schemas.openxmlformats.org/officeDocument/2006/relationships/slide" Target="slides/slide62.xml"/><Relationship Id="rId21" Type="http://schemas.openxmlformats.org/officeDocument/2006/relationships/slide" Target="slides/slide17.xml"/><Relationship Id="rId65" Type="http://schemas.openxmlformats.org/officeDocument/2006/relationships/slide" Target="slides/slide61.xml"/><Relationship Id="rId24" Type="http://schemas.openxmlformats.org/officeDocument/2006/relationships/slide" Target="slides/slide20.xml"/><Relationship Id="rId68" Type="http://schemas.openxmlformats.org/officeDocument/2006/relationships/slide" Target="slides/slide64.xml"/><Relationship Id="rId23" Type="http://schemas.openxmlformats.org/officeDocument/2006/relationships/slide" Target="slides/slide19.xml"/><Relationship Id="rId67" Type="http://schemas.openxmlformats.org/officeDocument/2006/relationships/slide" Target="slides/slide63.xml"/><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69" Type="http://schemas.openxmlformats.org/officeDocument/2006/relationships/slide" Target="slides/slide65.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91" Type="http://schemas.openxmlformats.org/officeDocument/2006/relationships/font" Target="fonts/Lexend-bold.fntdata"/><Relationship Id="rId90" Type="http://schemas.openxmlformats.org/officeDocument/2006/relationships/font" Target="fonts/Lexend-regular.fntdata"/><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jpg>
</file>

<file path=ppt/media/image32.png>
</file>

<file path=ppt/media/image33.png>
</file>

<file path=ppt/media/image34.png>
</file>

<file path=ppt/media/image35.jpg>
</file>

<file path=ppt/media/image36.png>
</file>

<file path=ppt/media/image37.jpg>
</file>

<file path=ppt/media/image38.jpg>
</file>

<file path=ppt/media/image4.jp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3f16d18e5c_1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3f16d18e5c_1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3edd66c1a8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3edd66c1a8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3f16d18e5c_7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3f16d18e5c_7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3edd66c1a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3edd66c1a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3edd66c1a8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3edd66c1a8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78119d0fd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78119d0fd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5cb9e491b6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5cb9e491b6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61dfc3b03c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61dfc3b03c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61dfc3b03c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61dfc3b03c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6237dce5b5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6237dce5b5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6237dce5b5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26237dce5b5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7803cde4d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7803cde4d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7986677903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7986677903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6237dce5b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6237dce5b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6237dce5b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6237dce5b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9ed6e3841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9ed6e3841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278119d0fd8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278119d0fd8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61dfc3b03c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61dfc3b03c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9314a761a1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9314a761a1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61dfc3b03c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61dfc3b03c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61dfc3b03c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61dfc3b03c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61dfc3b03c_6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61dfc3b03c_6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3f16d18e5c_1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3f16d18e5c_1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61dfc3b03c_6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61dfc3b03c_6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261dfc3b03c_6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261dfc3b03c_6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61dfc3b03c_6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261dfc3b03c_6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61dfc3b03c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61dfc3b03c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623dac33c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623dac33c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3f16d18e5c_1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23f16d18e5c_1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261e6af6e8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261e6af6e8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261dfc3b03c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261dfc3b03c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61dfc3b03c_4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61dfc3b03c_4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261dfc3b03c_4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261dfc3b03c_4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7832ffcfc6_1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7832ffcfc6_1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261dfc3b03c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261dfc3b03c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261dfc3b03c_4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261dfc3b03c_4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261e6af6e8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261e6af6e8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261dfc3b03c_4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261dfc3b03c_4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261dfc3b03c_4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261dfc3b03c_4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261dfc3b03c_4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261dfc3b03c_4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23f16d18e5c_1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23f16d18e5c_1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261dfc3b03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261dfc3b03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25cc4c95536_5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25cc4c95536_5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25cc4c95536_5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25cc4c95536_5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3f16d18e5c_7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3f16d18e5c_7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25cc4c95536_5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25cc4c95536_5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23f16d18e5c_1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23f16d18e5c_1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25cc4c95536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25cc4c95536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29ed6e3841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29ed6e3841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25cc4c95536_4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25cc4c95536_4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25cc4c95536_4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25cc4c95536_4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25cc4c95536_4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25cc4c95536_4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25cc4c95536_4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25cc4c95536_4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25cc4c95536_4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25cc4c95536_4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2623e3faa32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2623e3faa32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9ed6e3841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9ed6e3841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2623e3faa32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2623e3faa32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2623e3faa32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2623e3faa32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2623e3faa32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2623e3faa32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2623e3faa32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2623e3faa32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2623e3faa32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2623e3faa32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29253f2c7b2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29253f2c7b2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29261b7b3d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29261b7b3d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261e6af6e8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261e6af6e8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29314a761a1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29314a761a1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29253f2c7b2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29253f2c7b2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9314a761a1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9314a761a1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23f16d18e5c_2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23f16d18e5c_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23f16d18e5c_2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23f16d18e5c_2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23f16d18e5c_2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23f16d18e5c_2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23f16d18e5c_2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23f16d18e5c_2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 name="Shape 799"/>
        <p:cNvGrpSpPr/>
        <p:nvPr/>
      </p:nvGrpSpPr>
      <p:grpSpPr>
        <a:xfrm>
          <a:off x="0" y="0"/>
          <a:ext cx="0" cy="0"/>
          <a:chOff x="0" y="0"/>
          <a:chExt cx="0" cy="0"/>
        </a:xfrm>
      </p:grpSpPr>
      <p:sp>
        <p:nvSpPr>
          <p:cNvPr id="800" name="Google Shape;800;g23edd66c1a8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1" name="Google Shape;801;g23edd66c1a8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261e6af6e8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261e6af6e8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240f60663ee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240f60663ee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278119d0fd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278119d0fd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26237dce5b5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26237dce5b5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240f60663e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240f60663e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9314a761a1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9314a761a1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 name="Shape 855"/>
        <p:cNvGrpSpPr/>
        <p:nvPr/>
      </p:nvGrpSpPr>
      <p:grpSpPr>
        <a:xfrm>
          <a:off x="0" y="0"/>
          <a:ext cx="0" cy="0"/>
          <a:chOff x="0" y="0"/>
          <a:chExt cx="0" cy="0"/>
        </a:xfrm>
      </p:grpSpPr>
      <p:sp>
        <p:nvSpPr>
          <p:cNvPr id="856" name="Google Shape;85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 name="Google Shape;85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3f16d18e5c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3f16d18e5c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3781350" y="1002000"/>
            <a:ext cx="5362500" cy="3139500"/>
          </a:xfrm>
          <a:prstGeom prst="rect">
            <a:avLst/>
          </a:prstGeom>
          <a:solidFill>
            <a:srgbClr val="C29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ph idx="2" type="pic"/>
          </p:nvPr>
        </p:nvSpPr>
        <p:spPr>
          <a:xfrm>
            <a:off x="-85725" y="560650"/>
            <a:ext cx="3867000" cy="4022100"/>
          </a:xfrm>
          <a:prstGeom prst="rect">
            <a:avLst/>
          </a:prstGeom>
          <a:noFill/>
          <a:ln cap="sq" cmpd="sng" w="152400">
            <a:solidFill>
              <a:schemeClr val="accent2"/>
            </a:solidFill>
            <a:prstDash val="solid"/>
            <a:miter lim="8000"/>
            <a:headEnd len="sm" w="sm" type="none"/>
            <a:tailEnd len="sm" w="sm" type="none"/>
          </a:ln>
          <a:effectLst>
            <a:outerShdw blurRad="57150" rotWithShape="0" algn="bl" dir="3180000" dist="19050">
              <a:schemeClr val="dk1">
                <a:alpha val="50000"/>
              </a:schemeClr>
            </a:outerShdw>
          </a:effectLst>
        </p:spPr>
      </p:sp>
      <p:sp>
        <p:nvSpPr>
          <p:cNvPr id="11" name="Google Shape;11;p2"/>
          <p:cNvSpPr txBox="1"/>
          <p:nvPr>
            <p:ph type="ctrTitle"/>
          </p:nvPr>
        </p:nvSpPr>
        <p:spPr>
          <a:xfrm>
            <a:off x="4161175" y="1305750"/>
            <a:ext cx="4269600" cy="2532000"/>
          </a:xfrm>
          <a:prstGeom prst="rect">
            <a:avLst/>
          </a:prstGeom>
        </p:spPr>
        <p:txBody>
          <a:bodyPr anchorCtr="0" anchor="ctr" bIns="91425" lIns="91425" spcFirstLastPara="1" rIns="91425" wrap="square" tIns="91425">
            <a:noAutofit/>
          </a:bodyPr>
          <a:lstStyle>
            <a:lvl1pPr lvl="0">
              <a:spcBef>
                <a:spcPts val="0"/>
              </a:spcBef>
              <a:spcAft>
                <a:spcPts val="0"/>
              </a:spcAft>
              <a:buClr>
                <a:srgbClr val="191919"/>
              </a:buClr>
              <a:buSzPts val="5200"/>
              <a:buNone/>
              <a:defRPr b="1" sz="4500">
                <a:solidFill>
                  <a:schemeClr val="accent5"/>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1284000" y="1288250"/>
            <a:ext cx="6576000" cy="19707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p:nvPr>
            <p:ph idx="1" type="subTitle"/>
          </p:nvPr>
        </p:nvSpPr>
        <p:spPr>
          <a:xfrm>
            <a:off x="1284000" y="3259075"/>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9" name="Shape 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0" name="Shape 50"/>
        <p:cNvGrpSpPr/>
        <p:nvPr/>
      </p:nvGrpSpPr>
      <p:grpSpPr>
        <a:xfrm>
          <a:off x="0" y="0"/>
          <a:ext cx="0" cy="0"/>
          <a:chOff x="0" y="0"/>
          <a:chExt cx="0" cy="0"/>
        </a:xfrm>
      </p:grpSpPr>
      <p:sp>
        <p:nvSpPr>
          <p:cNvPr id="51" name="Google Shape;51;p13"/>
          <p:cNvSpPr/>
          <p:nvPr/>
        </p:nvSpPr>
        <p:spPr>
          <a:xfrm>
            <a:off x="4526525" y="0"/>
            <a:ext cx="3966600" cy="4847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txBox="1"/>
          <p:nvPr>
            <p:ph hasCustomPrompt="1" type="title"/>
          </p:nvPr>
        </p:nvSpPr>
        <p:spPr>
          <a:xfrm>
            <a:off x="4717594" y="146315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p:nvPr>
            <p:ph hasCustomPrompt="1" idx="2" type="title"/>
          </p:nvPr>
        </p:nvSpPr>
        <p:spPr>
          <a:xfrm>
            <a:off x="4717594" y="234795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hasCustomPrompt="1" idx="3" type="title"/>
          </p:nvPr>
        </p:nvSpPr>
        <p:spPr>
          <a:xfrm>
            <a:off x="4717594" y="323275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p:nvPr>
            <p:ph idx="1" type="subTitle"/>
          </p:nvPr>
        </p:nvSpPr>
        <p:spPr>
          <a:xfrm>
            <a:off x="5452300" y="1364600"/>
            <a:ext cx="2887500" cy="64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b="1" sz="2500">
                <a:solidFill>
                  <a:schemeClr val="accent5"/>
                </a:solidFill>
                <a:latin typeface="Montserrat"/>
                <a:ea typeface="Montserrat"/>
                <a:cs typeface="Montserrat"/>
                <a:sym typeface="Montserra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 name="Google Shape;56;p13"/>
          <p:cNvSpPr txBox="1"/>
          <p:nvPr>
            <p:ph idx="4" type="subTitle"/>
          </p:nvPr>
        </p:nvSpPr>
        <p:spPr>
          <a:xfrm>
            <a:off x="5452300" y="2249400"/>
            <a:ext cx="2887500" cy="64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b="1" sz="2500">
                <a:solidFill>
                  <a:schemeClr val="accent5"/>
                </a:solidFill>
                <a:latin typeface="Montserrat"/>
                <a:ea typeface="Montserrat"/>
                <a:cs typeface="Montserrat"/>
                <a:sym typeface="Montserra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7" name="Google Shape;57;p13"/>
          <p:cNvSpPr txBox="1"/>
          <p:nvPr>
            <p:ph idx="5" type="subTitle"/>
          </p:nvPr>
        </p:nvSpPr>
        <p:spPr>
          <a:xfrm>
            <a:off x="5452300" y="3134200"/>
            <a:ext cx="2887500" cy="64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b="1" sz="2500">
                <a:solidFill>
                  <a:schemeClr val="accent5"/>
                </a:solidFill>
                <a:latin typeface="Montserrat"/>
                <a:ea typeface="Montserrat"/>
                <a:cs typeface="Montserrat"/>
                <a:sym typeface="Montserra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8" name="Google Shape;58;p13"/>
          <p:cNvSpPr/>
          <p:nvPr>
            <p:ph idx="6" type="pic"/>
          </p:nvPr>
        </p:nvSpPr>
        <p:spPr>
          <a:xfrm>
            <a:off x="-114300" y="1470000"/>
            <a:ext cx="4562400" cy="2965500"/>
          </a:xfrm>
          <a:prstGeom prst="rect">
            <a:avLst/>
          </a:prstGeom>
          <a:noFill/>
          <a:ln cap="flat" cmpd="sng" w="152400">
            <a:solidFill>
              <a:schemeClr val="accent2"/>
            </a:solidFill>
            <a:prstDash val="solid"/>
            <a:miter lim="8000"/>
            <a:headEnd len="sm" w="sm" type="none"/>
            <a:tailEnd len="sm" w="sm" type="none"/>
          </a:ln>
          <a:effectLst>
            <a:outerShdw blurRad="57150" rotWithShape="0" algn="bl" dir="2280000" dist="19050">
              <a:schemeClr val="dk1">
                <a:alpha val="50000"/>
              </a:schemeClr>
            </a:outerShdw>
          </a:effectLst>
        </p:spPr>
      </p:sp>
      <p:sp>
        <p:nvSpPr>
          <p:cNvPr id="59" name="Google Shape;59;p13"/>
          <p:cNvSpPr txBox="1"/>
          <p:nvPr>
            <p:ph idx="7" type="title"/>
          </p:nvPr>
        </p:nvSpPr>
        <p:spPr>
          <a:xfrm>
            <a:off x="720000" y="445025"/>
            <a:ext cx="399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b="1">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0" name="Google Shape;60;p13"/>
          <p:cNvSpPr/>
          <p:nvPr/>
        </p:nvSpPr>
        <p:spPr>
          <a:xfrm>
            <a:off x="8656000" y="593975"/>
            <a:ext cx="274800" cy="274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61" name="Shape 61"/>
        <p:cNvGrpSpPr/>
        <p:nvPr/>
      </p:nvGrpSpPr>
      <p:grpSpPr>
        <a:xfrm>
          <a:off x="0" y="0"/>
          <a:ext cx="0" cy="0"/>
          <a:chOff x="0" y="0"/>
          <a:chExt cx="0" cy="0"/>
        </a:xfrm>
      </p:grpSpPr>
      <p:sp>
        <p:nvSpPr>
          <p:cNvPr id="62" name="Google Shape;62;p14"/>
          <p:cNvSpPr/>
          <p:nvPr/>
        </p:nvSpPr>
        <p:spPr>
          <a:xfrm>
            <a:off x="3909050" y="539500"/>
            <a:ext cx="5235300" cy="4064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txBox="1"/>
          <p:nvPr>
            <p:ph type="title"/>
          </p:nvPr>
        </p:nvSpPr>
        <p:spPr>
          <a:xfrm>
            <a:off x="3909050" y="2069374"/>
            <a:ext cx="4521600" cy="2117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8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4" name="Google Shape;64;p14"/>
          <p:cNvSpPr txBox="1"/>
          <p:nvPr>
            <p:ph hasCustomPrompt="1" idx="2" type="title"/>
          </p:nvPr>
        </p:nvSpPr>
        <p:spPr>
          <a:xfrm>
            <a:off x="6632150" y="957026"/>
            <a:ext cx="1798500" cy="9726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0_1">
    <p:spTree>
      <p:nvGrpSpPr>
        <p:cNvPr id="65" name="Shape 65"/>
        <p:cNvGrpSpPr/>
        <p:nvPr/>
      </p:nvGrpSpPr>
      <p:grpSpPr>
        <a:xfrm>
          <a:off x="0" y="0"/>
          <a:ext cx="0" cy="0"/>
          <a:chOff x="0" y="0"/>
          <a:chExt cx="0" cy="0"/>
        </a:xfrm>
      </p:grpSpPr>
      <p:sp>
        <p:nvSpPr>
          <p:cNvPr id="66" name="Google Shape;66;p15"/>
          <p:cNvSpPr/>
          <p:nvPr/>
        </p:nvSpPr>
        <p:spPr>
          <a:xfrm>
            <a:off x="0" y="1211850"/>
            <a:ext cx="9144000" cy="271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txBox="1"/>
          <p:nvPr>
            <p:ph type="title"/>
          </p:nvPr>
        </p:nvSpPr>
        <p:spPr>
          <a:xfrm>
            <a:off x="4185175" y="2637175"/>
            <a:ext cx="4245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8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8" name="Google Shape;68;p15"/>
          <p:cNvSpPr txBox="1"/>
          <p:nvPr>
            <p:ph hasCustomPrompt="1" idx="2" type="title"/>
          </p:nvPr>
        </p:nvSpPr>
        <p:spPr>
          <a:xfrm>
            <a:off x="5458525" y="1664525"/>
            <a:ext cx="1698900" cy="972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9" name="Google Shape;69;p15"/>
          <p:cNvSpPr/>
          <p:nvPr>
            <p:ph idx="3" type="pic"/>
          </p:nvPr>
        </p:nvSpPr>
        <p:spPr>
          <a:xfrm>
            <a:off x="-154675" y="539500"/>
            <a:ext cx="3556500" cy="4064400"/>
          </a:xfrm>
          <a:prstGeom prst="rect">
            <a:avLst/>
          </a:prstGeom>
          <a:noFill/>
          <a:ln cap="sq" cmpd="sng" w="152400">
            <a:solidFill>
              <a:schemeClr val="accent2"/>
            </a:solidFill>
            <a:prstDash val="solid"/>
            <a:miter lim="8000"/>
            <a:headEnd len="sm" w="sm" type="none"/>
            <a:tailEnd len="sm" w="sm" type="none"/>
          </a:ln>
          <a:effectLst>
            <a:outerShdw blurRad="57150" rotWithShape="0" algn="bl" dir="3180000" dist="19050">
              <a:schemeClr val="dk1">
                <a:alpha val="50000"/>
              </a:schemeClr>
            </a:outerShdw>
          </a:effectLst>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70" name="Shape 70"/>
        <p:cNvGrpSpPr/>
        <p:nvPr/>
      </p:nvGrpSpPr>
      <p:grpSpPr>
        <a:xfrm>
          <a:off x="0" y="0"/>
          <a:ext cx="0" cy="0"/>
          <a:chOff x="0" y="0"/>
          <a:chExt cx="0" cy="0"/>
        </a:xfrm>
      </p:grpSpPr>
      <p:sp>
        <p:nvSpPr>
          <p:cNvPr id="71" name="Google Shape;71;p16"/>
          <p:cNvSpPr/>
          <p:nvPr/>
        </p:nvSpPr>
        <p:spPr>
          <a:xfrm flipH="1">
            <a:off x="7858125" y="-1292200"/>
            <a:ext cx="2564100" cy="2564100"/>
          </a:xfrm>
          <a:prstGeom prst="pie">
            <a:avLst>
              <a:gd fmla="val 0" name="adj1"/>
              <a:gd fmla="val 5400182"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b="1">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_1">
    <p:spTree>
      <p:nvGrpSpPr>
        <p:cNvPr id="73" name="Shape 73"/>
        <p:cNvGrpSpPr/>
        <p:nvPr/>
      </p:nvGrpSpPr>
      <p:grpSpPr>
        <a:xfrm>
          <a:off x="0" y="0"/>
          <a:ext cx="0" cy="0"/>
          <a:chOff x="0" y="0"/>
          <a:chExt cx="0" cy="0"/>
        </a:xfrm>
      </p:grpSpPr>
      <p:sp>
        <p:nvSpPr>
          <p:cNvPr id="74" name="Google Shape;74;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b="1">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5" name="Google Shape;75;p17"/>
          <p:cNvSpPr/>
          <p:nvPr/>
        </p:nvSpPr>
        <p:spPr>
          <a:xfrm>
            <a:off x="8241625" y="350350"/>
            <a:ext cx="378300" cy="378300"/>
          </a:xfrm>
          <a:prstGeom prst="pie">
            <a:avLst>
              <a:gd fmla="val 0" name="adj1"/>
              <a:gd fmla="val 10754738" name="adj2"/>
            </a:avLst>
          </a:prstGeom>
          <a:solidFill>
            <a:srgbClr val="E76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7"/>
          <p:cNvSpPr/>
          <p:nvPr/>
        </p:nvSpPr>
        <p:spPr>
          <a:xfrm flipH="1" rot="10800000">
            <a:off x="-1285900" y="3882400"/>
            <a:ext cx="2564100" cy="2564100"/>
          </a:xfrm>
          <a:prstGeom prst="pie">
            <a:avLst>
              <a:gd fmla="val 0" name="adj1"/>
              <a:gd fmla="val 5400182"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2_1_1">
    <p:spTree>
      <p:nvGrpSpPr>
        <p:cNvPr id="77" name="Shape 77"/>
        <p:cNvGrpSpPr/>
        <p:nvPr/>
      </p:nvGrpSpPr>
      <p:grpSpPr>
        <a:xfrm>
          <a:off x="0" y="0"/>
          <a:ext cx="0" cy="0"/>
          <a:chOff x="0" y="0"/>
          <a:chExt cx="0" cy="0"/>
        </a:xfrm>
      </p:grpSpPr>
      <p:sp>
        <p:nvSpPr>
          <p:cNvPr id="78" name="Google Shape;78;p18"/>
          <p:cNvSpPr/>
          <p:nvPr/>
        </p:nvSpPr>
        <p:spPr>
          <a:xfrm flipH="1">
            <a:off x="7858125" y="-1292200"/>
            <a:ext cx="2564100" cy="2564100"/>
          </a:xfrm>
          <a:prstGeom prst="pie">
            <a:avLst>
              <a:gd fmla="val 0" name="adj1"/>
              <a:gd fmla="val 5400182"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b="1">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1">
    <p:spTree>
      <p:nvGrpSpPr>
        <p:cNvPr id="80" name="Shape 80"/>
        <p:cNvGrpSpPr/>
        <p:nvPr/>
      </p:nvGrpSpPr>
      <p:grpSpPr>
        <a:xfrm>
          <a:off x="0" y="0"/>
          <a:ext cx="0" cy="0"/>
          <a:chOff x="0" y="0"/>
          <a:chExt cx="0" cy="0"/>
        </a:xfrm>
      </p:grpSpPr>
      <p:sp>
        <p:nvSpPr>
          <p:cNvPr id="81" name="Google Shape;81;p19"/>
          <p:cNvSpPr/>
          <p:nvPr/>
        </p:nvSpPr>
        <p:spPr>
          <a:xfrm>
            <a:off x="0" y="983400"/>
            <a:ext cx="9144000" cy="317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9"/>
          <p:cNvSpPr txBox="1"/>
          <p:nvPr>
            <p:ph type="title"/>
          </p:nvPr>
        </p:nvSpPr>
        <p:spPr>
          <a:xfrm>
            <a:off x="4090075" y="1181852"/>
            <a:ext cx="4340700" cy="15519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4800">
                <a:solidFill>
                  <a:schemeClr val="accent5"/>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3" name="Google Shape;83;p19"/>
          <p:cNvSpPr txBox="1"/>
          <p:nvPr>
            <p:ph idx="1" type="subTitle"/>
          </p:nvPr>
        </p:nvSpPr>
        <p:spPr>
          <a:xfrm>
            <a:off x="4090075" y="2733748"/>
            <a:ext cx="4340700" cy="122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sz="1600">
                <a:solidFill>
                  <a:schemeClr val="accent5"/>
                </a:solidFill>
              </a:defRPr>
            </a:lvl1pPr>
            <a:lvl2pPr lvl="1" rtl="0" algn="ctr">
              <a:lnSpc>
                <a:spcPct val="100000"/>
              </a:lnSpc>
              <a:spcBef>
                <a:spcPts val="100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300"/>
              <a:buFont typeface="Nunito Light"/>
              <a:buChar char="○"/>
              <a:defRPr/>
            </a:lvl5pPr>
            <a:lvl6pPr lvl="5" rtl="0" algn="ctr">
              <a:lnSpc>
                <a:spcPct val="100000"/>
              </a:lnSpc>
              <a:spcBef>
                <a:spcPts val="1600"/>
              </a:spcBef>
              <a:spcAft>
                <a:spcPts val="0"/>
              </a:spcAft>
              <a:buClr>
                <a:srgbClr val="999999"/>
              </a:buClr>
              <a:buSzPts val="13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300"/>
              <a:buFont typeface="Nunito Light"/>
              <a:buChar char="■"/>
              <a:defRPr/>
            </a:lvl9pPr>
          </a:lstStyle>
          <a:p/>
        </p:txBody>
      </p:sp>
      <p:sp>
        <p:nvSpPr>
          <p:cNvPr id="84" name="Google Shape;84;p19"/>
          <p:cNvSpPr/>
          <p:nvPr>
            <p:ph idx="2" type="pic"/>
          </p:nvPr>
        </p:nvSpPr>
        <p:spPr>
          <a:xfrm>
            <a:off x="-174700" y="539500"/>
            <a:ext cx="3556500" cy="4064400"/>
          </a:xfrm>
          <a:prstGeom prst="rect">
            <a:avLst/>
          </a:prstGeom>
          <a:noFill/>
          <a:ln cap="sq" cmpd="sng" w="152400">
            <a:solidFill>
              <a:schemeClr val="accent2"/>
            </a:solidFill>
            <a:prstDash val="solid"/>
            <a:miter lim="8000"/>
            <a:headEnd len="sm" w="sm" type="none"/>
            <a:tailEnd len="sm" w="sm" type="none"/>
          </a:ln>
          <a:effectLst>
            <a:outerShdw blurRad="57150" rotWithShape="0" algn="bl" dir="3000000" dist="19050">
              <a:schemeClr val="dk1">
                <a:alpha val="50000"/>
              </a:schemeClr>
            </a:outerShdw>
          </a:effectLst>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_1">
    <p:spTree>
      <p:nvGrpSpPr>
        <p:cNvPr id="85" name="Shape 85"/>
        <p:cNvGrpSpPr/>
        <p:nvPr/>
      </p:nvGrpSpPr>
      <p:grpSpPr>
        <a:xfrm>
          <a:off x="0" y="0"/>
          <a:ext cx="0" cy="0"/>
          <a:chOff x="0" y="0"/>
          <a:chExt cx="0" cy="0"/>
        </a:xfrm>
      </p:grpSpPr>
      <p:sp>
        <p:nvSpPr>
          <p:cNvPr id="86" name="Google Shape;86;p20"/>
          <p:cNvSpPr txBox="1"/>
          <p:nvPr>
            <p:ph type="title"/>
          </p:nvPr>
        </p:nvSpPr>
        <p:spPr>
          <a:xfrm>
            <a:off x="720000" y="445025"/>
            <a:ext cx="7546800" cy="988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7" name="Google Shape;87;p20"/>
          <p:cNvSpPr txBox="1"/>
          <p:nvPr>
            <p:ph idx="1" type="subTitle"/>
          </p:nvPr>
        </p:nvSpPr>
        <p:spPr>
          <a:xfrm>
            <a:off x="3806444" y="2106600"/>
            <a:ext cx="4134600" cy="2004300"/>
          </a:xfrm>
          <a:prstGeom prst="rect">
            <a:avLst/>
          </a:prstGeom>
          <a:solidFill>
            <a:schemeClr val="lt1"/>
          </a:solidFill>
        </p:spPr>
        <p:txBody>
          <a:bodyPr anchorCtr="0" anchor="ctr" bIns="91425" lIns="91425" spcFirstLastPara="1" rIns="91425" wrap="square" tIns="91425">
            <a:noAutofit/>
          </a:bodyPr>
          <a:lstStyle>
            <a:lvl1pPr lvl="0" rtl="0">
              <a:lnSpc>
                <a:spcPct val="100000"/>
              </a:lnSpc>
              <a:spcBef>
                <a:spcPts val="0"/>
              </a:spcBef>
              <a:spcAft>
                <a:spcPts val="0"/>
              </a:spcAft>
              <a:buClr>
                <a:schemeClr val="accent5"/>
              </a:buClr>
              <a:buSzPts val="1600"/>
              <a:buFont typeface="Lexend Light"/>
              <a:buChar char="●"/>
              <a:defRPr sz="1600">
                <a:solidFill>
                  <a:schemeClr val="accent5"/>
                </a:solidFill>
              </a:defRPr>
            </a:lvl1pPr>
            <a:lvl2pPr lvl="1" rtl="0" algn="ctr">
              <a:lnSpc>
                <a:spcPct val="100000"/>
              </a:lnSpc>
              <a:spcBef>
                <a:spcPts val="0"/>
              </a:spcBef>
              <a:spcAft>
                <a:spcPts val="0"/>
              </a:spcAft>
              <a:buClr>
                <a:schemeClr val="accent5"/>
              </a:buClr>
              <a:buSzPts val="1600"/>
              <a:buFont typeface="Lexend Light"/>
              <a:buChar char="○"/>
              <a:defRPr sz="1600">
                <a:solidFill>
                  <a:schemeClr val="accent5"/>
                </a:solidFill>
              </a:defRPr>
            </a:lvl2pPr>
            <a:lvl3pPr lvl="2" rtl="0" algn="ctr">
              <a:lnSpc>
                <a:spcPct val="100000"/>
              </a:lnSpc>
              <a:spcBef>
                <a:spcPts val="1600"/>
              </a:spcBef>
              <a:spcAft>
                <a:spcPts val="0"/>
              </a:spcAft>
              <a:buClr>
                <a:schemeClr val="accent5"/>
              </a:buClr>
              <a:buSzPts val="1600"/>
              <a:buFont typeface="Lexend Light"/>
              <a:buChar char="■"/>
              <a:defRPr sz="1600">
                <a:solidFill>
                  <a:schemeClr val="accent5"/>
                </a:solidFill>
              </a:defRPr>
            </a:lvl3pPr>
            <a:lvl4pPr lvl="3" rtl="0" algn="ctr">
              <a:lnSpc>
                <a:spcPct val="100000"/>
              </a:lnSpc>
              <a:spcBef>
                <a:spcPts val="1600"/>
              </a:spcBef>
              <a:spcAft>
                <a:spcPts val="0"/>
              </a:spcAft>
              <a:buClr>
                <a:schemeClr val="accent5"/>
              </a:buClr>
              <a:buSzPts val="1600"/>
              <a:buFont typeface="Lexend Light"/>
              <a:buChar char="●"/>
              <a:defRPr sz="1600">
                <a:solidFill>
                  <a:schemeClr val="accent5"/>
                </a:solidFill>
              </a:defRPr>
            </a:lvl4pPr>
            <a:lvl5pPr lvl="4" rtl="0" algn="ctr">
              <a:lnSpc>
                <a:spcPct val="100000"/>
              </a:lnSpc>
              <a:spcBef>
                <a:spcPts val="1600"/>
              </a:spcBef>
              <a:spcAft>
                <a:spcPts val="0"/>
              </a:spcAft>
              <a:buClr>
                <a:schemeClr val="accent5"/>
              </a:buClr>
              <a:buSzPts val="1600"/>
              <a:buFont typeface="Lexend Light"/>
              <a:buChar char="○"/>
              <a:defRPr sz="1600">
                <a:solidFill>
                  <a:schemeClr val="accent5"/>
                </a:solidFill>
              </a:defRPr>
            </a:lvl5pPr>
            <a:lvl6pPr lvl="5" rtl="0" algn="ctr">
              <a:lnSpc>
                <a:spcPct val="100000"/>
              </a:lnSpc>
              <a:spcBef>
                <a:spcPts val="1600"/>
              </a:spcBef>
              <a:spcAft>
                <a:spcPts val="0"/>
              </a:spcAft>
              <a:buClr>
                <a:schemeClr val="accent5"/>
              </a:buClr>
              <a:buSzPts val="1600"/>
              <a:buFont typeface="Lexend Light"/>
              <a:buChar char="■"/>
              <a:defRPr sz="1600">
                <a:solidFill>
                  <a:schemeClr val="accent5"/>
                </a:solidFill>
              </a:defRPr>
            </a:lvl6pPr>
            <a:lvl7pPr lvl="6" rtl="0" algn="ctr">
              <a:lnSpc>
                <a:spcPct val="100000"/>
              </a:lnSpc>
              <a:spcBef>
                <a:spcPts val="1600"/>
              </a:spcBef>
              <a:spcAft>
                <a:spcPts val="0"/>
              </a:spcAft>
              <a:buClr>
                <a:schemeClr val="accent5"/>
              </a:buClr>
              <a:buSzPts val="1600"/>
              <a:buFont typeface="Lexend Light"/>
              <a:buChar char="●"/>
              <a:defRPr sz="1600">
                <a:solidFill>
                  <a:schemeClr val="accent5"/>
                </a:solidFill>
              </a:defRPr>
            </a:lvl7pPr>
            <a:lvl8pPr lvl="7" rtl="0" algn="ctr">
              <a:lnSpc>
                <a:spcPct val="100000"/>
              </a:lnSpc>
              <a:spcBef>
                <a:spcPts val="1600"/>
              </a:spcBef>
              <a:spcAft>
                <a:spcPts val="0"/>
              </a:spcAft>
              <a:buClr>
                <a:schemeClr val="accent5"/>
              </a:buClr>
              <a:buSzPts val="1600"/>
              <a:buFont typeface="Lexend Light"/>
              <a:buChar char="○"/>
              <a:defRPr sz="1600">
                <a:solidFill>
                  <a:schemeClr val="accent5"/>
                </a:solidFill>
              </a:defRPr>
            </a:lvl8pPr>
            <a:lvl9pPr lvl="8" rtl="0" algn="ctr">
              <a:lnSpc>
                <a:spcPct val="100000"/>
              </a:lnSpc>
              <a:spcBef>
                <a:spcPts val="1600"/>
              </a:spcBef>
              <a:spcAft>
                <a:spcPts val="1600"/>
              </a:spcAft>
              <a:buClr>
                <a:schemeClr val="accent5"/>
              </a:buClr>
              <a:buSzPts val="1600"/>
              <a:buFont typeface="Lexend Light"/>
              <a:buChar char="■"/>
              <a:defRPr sz="1600">
                <a:solidFill>
                  <a:schemeClr val="accent5"/>
                </a:solidFill>
              </a:defRPr>
            </a:lvl9pPr>
          </a:lstStyle>
          <a:p/>
        </p:txBody>
      </p:sp>
      <p:sp>
        <p:nvSpPr>
          <p:cNvPr id="88" name="Google Shape;88;p20"/>
          <p:cNvSpPr/>
          <p:nvPr/>
        </p:nvSpPr>
        <p:spPr>
          <a:xfrm>
            <a:off x="8241625" y="4335800"/>
            <a:ext cx="378300" cy="378300"/>
          </a:xfrm>
          <a:prstGeom prst="pie">
            <a:avLst>
              <a:gd fmla="val 0" name="adj1"/>
              <a:gd fmla="val 10754738"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0"/>
          <p:cNvSpPr/>
          <p:nvPr/>
        </p:nvSpPr>
        <p:spPr>
          <a:xfrm>
            <a:off x="356075" y="4110900"/>
            <a:ext cx="274800" cy="274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p:nvPr/>
        </p:nvSpPr>
        <p:spPr>
          <a:xfrm>
            <a:off x="0" y="1152525"/>
            <a:ext cx="9144000" cy="2838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title"/>
          </p:nvPr>
        </p:nvSpPr>
        <p:spPr>
          <a:xfrm>
            <a:off x="713225" y="2637175"/>
            <a:ext cx="4905600" cy="841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5"/>
              </a:buClr>
              <a:buSzPts val="3600"/>
              <a:buNone/>
              <a:defRPr sz="4800">
                <a:solidFill>
                  <a:schemeClr val="accent5"/>
                </a:solidFill>
              </a:defRPr>
            </a:lvl1pPr>
            <a:lvl2pPr lvl="1" algn="ctr">
              <a:spcBef>
                <a:spcPts val="0"/>
              </a:spcBef>
              <a:spcAft>
                <a:spcPts val="0"/>
              </a:spcAft>
              <a:buClr>
                <a:schemeClr val="accent5"/>
              </a:buClr>
              <a:buSzPts val="3600"/>
              <a:buNone/>
              <a:defRPr sz="3600">
                <a:solidFill>
                  <a:schemeClr val="accent5"/>
                </a:solidFill>
              </a:defRPr>
            </a:lvl2pPr>
            <a:lvl3pPr lvl="2" algn="ctr">
              <a:spcBef>
                <a:spcPts val="0"/>
              </a:spcBef>
              <a:spcAft>
                <a:spcPts val="0"/>
              </a:spcAft>
              <a:buClr>
                <a:schemeClr val="accent5"/>
              </a:buClr>
              <a:buSzPts val="3600"/>
              <a:buNone/>
              <a:defRPr sz="3600">
                <a:solidFill>
                  <a:schemeClr val="accent5"/>
                </a:solidFill>
              </a:defRPr>
            </a:lvl3pPr>
            <a:lvl4pPr lvl="3" algn="ctr">
              <a:spcBef>
                <a:spcPts val="0"/>
              </a:spcBef>
              <a:spcAft>
                <a:spcPts val="0"/>
              </a:spcAft>
              <a:buClr>
                <a:schemeClr val="accent5"/>
              </a:buClr>
              <a:buSzPts val="3600"/>
              <a:buNone/>
              <a:defRPr sz="3600">
                <a:solidFill>
                  <a:schemeClr val="accent5"/>
                </a:solidFill>
              </a:defRPr>
            </a:lvl4pPr>
            <a:lvl5pPr lvl="4" algn="ctr">
              <a:spcBef>
                <a:spcPts val="0"/>
              </a:spcBef>
              <a:spcAft>
                <a:spcPts val="0"/>
              </a:spcAft>
              <a:buClr>
                <a:schemeClr val="accent5"/>
              </a:buClr>
              <a:buSzPts val="3600"/>
              <a:buNone/>
              <a:defRPr sz="3600">
                <a:solidFill>
                  <a:schemeClr val="accent5"/>
                </a:solidFill>
              </a:defRPr>
            </a:lvl5pPr>
            <a:lvl6pPr lvl="5" algn="ctr">
              <a:spcBef>
                <a:spcPts val="0"/>
              </a:spcBef>
              <a:spcAft>
                <a:spcPts val="0"/>
              </a:spcAft>
              <a:buClr>
                <a:schemeClr val="accent5"/>
              </a:buClr>
              <a:buSzPts val="3600"/>
              <a:buNone/>
              <a:defRPr sz="3600">
                <a:solidFill>
                  <a:schemeClr val="accent5"/>
                </a:solidFill>
              </a:defRPr>
            </a:lvl6pPr>
            <a:lvl7pPr lvl="6" algn="ctr">
              <a:spcBef>
                <a:spcPts val="0"/>
              </a:spcBef>
              <a:spcAft>
                <a:spcPts val="0"/>
              </a:spcAft>
              <a:buClr>
                <a:schemeClr val="accent5"/>
              </a:buClr>
              <a:buSzPts val="3600"/>
              <a:buNone/>
              <a:defRPr sz="3600">
                <a:solidFill>
                  <a:schemeClr val="accent5"/>
                </a:solidFill>
              </a:defRPr>
            </a:lvl7pPr>
            <a:lvl8pPr lvl="7" algn="ctr">
              <a:spcBef>
                <a:spcPts val="0"/>
              </a:spcBef>
              <a:spcAft>
                <a:spcPts val="0"/>
              </a:spcAft>
              <a:buClr>
                <a:schemeClr val="accent5"/>
              </a:buClr>
              <a:buSzPts val="3600"/>
              <a:buNone/>
              <a:defRPr sz="3600">
                <a:solidFill>
                  <a:schemeClr val="accent5"/>
                </a:solidFill>
              </a:defRPr>
            </a:lvl8pPr>
            <a:lvl9pPr lvl="8" algn="ctr">
              <a:spcBef>
                <a:spcPts val="0"/>
              </a:spcBef>
              <a:spcAft>
                <a:spcPts val="0"/>
              </a:spcAft>
              <a:buClr>
                <a:schemeClr val="accent5"/>
              </a:buClr>
              <a:buSzPts val="3600"/>
              <a:buNone/>
              <a:defRPr sz="3600">
                <a:solidFill>
                  <a:schemeClr val="accent5"/>
                </a:solidFill>
              </a:defRPr>
            </a:lvl9pPr>
          </a:lstStyle>
          <a:p/>
        </p:txBody>
      </p:sp>
      <p:sp>
        <p:nvSpPr>
          <p:cNvPr id="15" name="Google Shape;15;p3"/>
          <p:cNvSpPr txBox="1"/>
          <p:nvPr>
            <p:ph hasCustomPrompt="1" idx="2" type="title"/>
          </p:nvPr>
        </p:nvSpPr>
        <p:spPr>
          <a:xfrm>
            <a:off x="713225" y="1664525"/>
            <a:ext cx="1962900" cy="9726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accent5"/>
              </a:buClr>
              <a:buSzPts val="6000"/>
              <a:buNone/>
              <a:defRPr sz="6000"/>
            </a:lvl1pPr>
            <a:lvl2pPr lvl="1" rtl="0" algn="ctr">
              <a:spcBef>
                <a:spcPts val="0"/>
              </a:spcBef>
              <a:spcAft>
                <a:spcPts val="0"/>
              </a:spcAft>
              <a:buClr>
                <a:schemeClr val="accent5"/>
              </a:buClr>
              <a:buSzPts val="6000"/>
              <a:buNone/>
              <a:defRPr sz="6000">
                <a:solidFill>
                  <a:schemeClr val="accent5"/>
                </a:solidFill>
              </a:defRPr>
            </a:lvl2pPr>
            <a:lvl3pPr lvl="2" rtl="0" algn="ctr">
              <a:spcBef>
                <a:spcPts val="0"/>
              </a:spcBef>
              <a:spcAft>
                <a:spcPts val="0"/>
              </a:spcAft>
              <a:buClr>
                <a:schemeClr val="accent5"/>
              </a:buClr>
              <a:buSzPts val="6000"/>
              <a:buNone/>
              <a:defRPr sz="6000">
                <a:solidFill>
                  <a:schemeClr val="accent5"/>
                </a:solidFill>
              </a:defRPr>
            </a:lvl3pPr>
            <a:lvl4pPr lvl="3" rtl="0" algn="ctr">
              <a:spcBef>
                <a:spcPts val="0"/>
              </a:spcBef>
              <a:spcAft>
                <a:spcPts val="0"/>
              </a:spcAft>
              <a:buClr>
                <a:schemeClr val="accent5"/>
              </a:buClr>
              <a:buSzPts val="6000"/>
              <a:buNone/>
              <a:defRPr sz="6000">
                <a:solidFill>
                  <a:schemeClr val="accent5"/>
                </a:solidFill>
              </a:defRPr>
            </a:lvl4pPr>
            <a:lvl5pPr lvl="4" rtl="0" algn="ctr">
              <a:spcBef>
                <a:spcPts val="0"/>
              </a:spcBef>
              <a:spcAft>
                <a:spcPts val="0"/>
              </a:spcAft>
              <a:buClr>
                <a:schemeClr val="accent5"/>
              </a:buClr>
              <a:buSzPts val="6000"/>
              <a:buNone/>
              <a:defRPr sz="6000">
                <a:solidFill>
                  <a:schemeClr val="accent5"/>
                </a:solidFill>
              </a:defRPr>
            </a:lvl5pPr>
            <a:lvl6pPr lvl="5" rtl="0" algn="ctr">
              <a:spcBef>
                <a:spcPts val="0"/>
              </a:spcBef>
              <a:spcAft>
                <a:spcPts val="0"/>
              </a:spcAft>
              <a:buClr>
                <a:schemeClr val="accent5"/>
              </a:buClr>
              <a:buSzPts val="6000"/>
              <a:buNone/>
              <a:defRPr sz="6000">
                <a:solidFill>
                  <a:schemeClr val="accent5"/>
                </a:solidFill>
              </a:defRPr>
            </a:lvl6pPr>
            <a:lvl7pPr lvl="6" rtl="0" algn="ctr">
              <a:spcBef>
                <a:spcPts val="0"/>
              </a:spcBef>
              <a:spcAft>
                <a:spcPts val="0"/>
              </a:spcAft>
              <a:buClr>
                <a:schemeClr val="accent5"/>
              </a:buClr>
              <a:buSzPts val="6000"/>
              <a:buNone/>
              <a:defRPr sz="6000">
                <a:solidFill>
                  <a:schemeClr val="accent5"/>
                </a:solidFill>
              </a:defRPr>
            </a:lvl7pPr>
            <a:lvl8pPr lvl="7" rtl="0" algn="ctr">
              <a:spcBef>
                <a:spcPts val="0"/>
              </a:spcBef>
              <a:spcAft>
                <a:spcPts val="0"/>
              </a:spcAft>
              <a:buClr>
                <a:schemeClr val="accent5"/>
              </a:buClr>
              <a:buSzPts val="6000"/>
              <a:buNone/>
              <a:defRPr sz="6000">
                <a:solidFill>
                  <a:schemeClr val="accent5"/>
                </a:solidFill>
              </a:defRPr>
            </a:lvl8pPr>
            <a:lvl9pPr lvl="8" rtl="0" algn="ctr">
              <a:spcBef>
                <a:spcPts val="0"/>
              </a:spcBef>
              <a:spcAft>
                <a:spcPts val="0"/>
              </a:spcAft>
              <a:buClr>
                <a:schemeClr val="accent5"/>
              </a:buClr>
              <a:buSzPts val="6000"/>
              <a:buNone/>
              <a:defRPr sz="6000">
                <a:solidFill>
                  <a:schemeClr val="accent5"/>
                </a:solidFill>
              </a:defRPr>
            </a:lvl9pPr>
          </a:lstStyle>
          <a:p>
            <a:r>
              <a:t>xx%</a:t>
            </a:r>
          </a:p>
        </p:txBody>
      </p:sp>
      <p:sp>
        <p:nvSpPr>
          <p:cNvPr id="16" name="Google Shape;16;p3"/>
          <p:cNvSpPr/>
          <p:nvPr>
            <p:ph idx="3" type="pic"/>
          </p:nvPr>
        </p:nvSpPr>
        <p:spPr>
          <a:xfrm>
            <a:off x="5587500" y="539500"/>
            <a:ext cx="3670800" cy="4064400"/>
          </a:xfrm>
          <a:prstGeom prst="rect">
            <a:avLst/>
          </a:prstGeom>
          <a:noFill/>
          <a:ln cap="sq" cmpd="sng" w="152400">
            <a:solidFill>
              <a:schemeClr val="accent2"/>
            </a:solidFill>
            <a:prstDash val="solid"/>
            <a:miter lim="8000"/>
            <a:headEnd len="sm" w="sm" type="none"/>
            <a:tailEnd len="sm" w="sm" type="none"/>
          </a:ln>
          <a:effectLst>
            <a:outerShdw blurRad="57150" rotWithShape="0" algn="bl" dir="5400000" dist="19050">
              <a:schemeClr val="dk1">
                <a:alpha val="50000"/>
              </a:schemeClr>
            </a:outerShdw>
          </a:effectLst>
        </p:spPr>
      </p:sp>
      <p:sp>
        <p:nvSpPr>
          <p:cNvPr id="17" name="Google Shape;17;p3"/>
          <p:cNvSpPr/>
          <p:nvPr/>
        </p:nvSpPr>
        <p:spPr>
          <a:xfrm>
            <a:off x="806525" y="4399275"/>
            <a:ext cx="274800" cy="274800"/>
          </a:xfrm>
          <a:prstGeom prst="ellipse">
            <a:avLst/>
          </a:prstGeom>
          <a:solidFill>
            <a:srgbClr val="E76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1936750" y="281475"/>
            <a:ext cx="378300" cy="378300"/>
          </a:xfrm>
          <a:prstGeom prst="pie">
            <a:avLst>
              <a:gd fmla="val 0" name="adj1"/>
              <a:gd fmla="val 10754738"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1_1_1">
    <p:spTree>
      <p:nvGrpSpPr>
        <p:cNvPr id="90" name="Shape 90"/>
        <p:cNvGrpSpPr/>
        <p:nvPr/>
      </p:nvGrpSpPr>
      <p:grpSpPr>
        <a:xfrm>
          <a:off x="0" y="0"/>
          <a:ext cx="0" cy="0"/>
          <a:chOff x="0" y="0"/>
          <a:chExt cx="0" cy="0"/>
        </a:xfrm>
      </p:grpSpPr>
      <p:sp>
        <p:nvSpPr>
          <p:cNvPr id="91" name="Google Shape;91;p21"/>
          <p:cNvSpPr txBox="1"/>
          <p:nvPr>
            <p:ph type="title"/>
          </p:nvPr>
        </p:nvSpPr>
        <p:spPr>
          <a:xfrm>
            <a:off x="720000" y="445025"/>
            <a:ext cx="7546800" cy="7320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2" name="Google Shape;92;p21"/>
          <p:cNvSpPr txBox="1"/>
          <p:nvPr>
            <p:ph idx="1" type="subTitle"/>
          </p:nvPr>
        </p:nvSpPr>
        <p:spPr>
          <a:xfrm>
            <a:off x="972750" y="1176925"/>
            <a:ext cx="7198500" cy="1232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300"/>
              <a:buFont typeface="Nunito Light"/>
              <a:buChar char="○"/>
              <a:defRPr/>
            </a:lvl5pPr>
            <a:lvl6pPr lvl="5" rtl="0" algn="ctr">
              <a:lnSpc>
                <a:spcPct val="100000"/>
              </a:lnSpc>
              <a:spcBef>
                <a:spcPts val="1600"/>
              </a:spcBef>
              <a:spcAft>
                <a:spcPts val="0"/>
              </a:spcAft>
              <a:buClr>
                <a:srgbClr val="999999"/>
              </a:buClr>
              <a:buSzPts val="13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300"/>
              <a:buFont typeface="Nunito Light"/>
              <a:buChar char="■"/>
              <a:defRPr/>
            </a:lvl9pPr>
          </a:lstStyle>
          <a:p/>
        </p:txBody>
      </p:sp>
      <p:sp>
        <p:nvSpPr>
          <p:cNvPr id="93" name="Google Shape;93;p21"/>
          <p:cNvSpPr/>
          <p:nvPr>
            <p:ph idx="2" type="pic"/>
          </p:nvPr>
        </p:nvSpPr>
        <p:spPr>
          <a:xfrm>
            <a:off x="1060650" y="2582000"/>
            <a:ext cx="7022700" cy="1913700"/>
          </a:xfrm>
          <a:prstGeom prst="rect">
            <a:avLst/>
          </a:prstGeom>
          <a:noFill/>
          <a:ln cap="sq" cmpd="sng" w="152400">
            <a:solidFill>
              <a:schemeClr val="accent2"/>
            </a:solidFill>
            <a:prstDash val="solid"/>
            <a:miter lim="8000"/>
            <a:headEnd len="sm" w="sm" type="none"/>
            <a:tailEnd len="sm" w="sm" type="none"/>
          </a:ln>
          <a:effectLst>
            <a:outerShdw blurRad="57150" rotWithShape="0" algn="bl" dir="3060000" dist="19050">
              <a:schemeClr val="dk1">
                <a:alpha val="50000"/>
              </a:schemeClr>
            </a:outerShdw>
          </a:effectLst>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1_1_1_1">
    <p:spTree>
      <p:nvGrpSpPr>
        <p:cNvPr id="94" name="Shape 94"/>
        <p:cNvGrpSpPr/>
        <p:nvPr/>
      </p:nvGrpSpPr>
      <p:grpSpPr>
        <a:xfrm>
          <a:off x="0" y="0"/>
          <a:ext cx="0" cy="0"/>
          <a:chOff x="0" y="0"/>
          <a:chExt cx="0" cy="0"/>
        </a:xfrm>
      </p:grpSpPr>
      <p:sp>
        <p:nvSpPr>
          <p:cNvPr id="95" name="Google Shape;95;p22"/>
          <p:cNvSpPr txBox="1"/>
          <p:nvPr>
            <p:ph type="title"/>
          </p:nvPr>
        </p:nvSpPr>
        <p:spPr>
          <a:xfrm>
            <a:off x="720000" y="445025"/>
            <a:ext cx="7546800" cy="63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6" name="Google Shape;96;p22"/>
          <p:cNvSpPr txBox="1"/>
          <p:nvPr>
            <p:ph idx="1" type="subTitle"/>
          </p:nvPr>
        </p:nvSpPr>
        <p:spPr>
          <a:xfrm>
            <a:off x="720000" y="1312000"/>
            <a:ext cx="7443300" cy="291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600"/>
              <a:buFont typeface="Lexend Light"/>
              <a:buChar char="●"/>
              <a:defRPr/>
            </a:lvl1pPr>
            <a:lvl2pPr lvl="1" rtl="0" algn="ctr">
              <a:lnSpc>
                <a:spcPct val="100000"/>
              </a:lnSpc>
              <a:spcBef>
                <a:spcPts val="100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300"/>
              <a:buFont typeface="Nunito Light"/>
              <a:buChar char="○"/>
              <a:defRPr/>
            </a:lvl5pPr>
            <a:lvl6pPr lvl="5" rtl="0" algn="ctr">
              <a:lnSpc>
                <a:spcPct val="100000"/>
              </a:lnSpc>
              <a:spcBef>
                <a:spcPts val="1600"/>
              </a:spcBef>
              <a:spcAft>
                <a:spcPts val="0"/>
              </a:spcAft>
              <a:buClr>
                <a:srgbClr val="999999"/>
              </a:buClr>
              <a:buSzPts val="13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300"/>
              <a:buFont typeface="Nunito Light"/>
              <a:buChar char="■"/>
              <a:defRPr/>
            </a:lvl9pPr>
          </a:lstStyle>
          <a:p/>
        </p:txBody>
      </p:sp>
      <p:sp>
        <p:nvSpPr>
          <p:cNvPr id="97" name="Google Shape;97;p22"/>
          <p:cNvSpPr/>
          <p:nvPr/>
        </p:nvSpPr>
        <p:spPr>
          <a:xfrm>
            <a:off x="8344225" y="4280688"/>
            <a:ext cx="173100" cy="86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2"/>
          <p:cNvSpPr/>
          <p:nvPr/>
        </p:nvSpPr>
        <p:spPr>
          <a:xfrm>
            <a:off x="7025625" y="-310325"/>
            <a:ext cx="954000" cy="95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1_1_1_1_1">
    <p:spTree>
      <p:nvGrpSpPr>
        <p:cNvPr id="99" name="Shape 99"/>
        <p:cNvGrpSpPr/>
        <p:nvPr/>
      </p:nvGrpSpPr>
      <p:grpSpPr>
        <a:xfrm>
          <a:off x="0" y="0"/>
          <a:ext cx="0" cy="0"/>
          <a:chOff x="0" y="0"/>
          <a:chExt cx="0" cy="0"/>
        </a:xfrm>
      </p:grpSpPr>
      <p:sp>
        <p:nvSpPr>
          <p:cNvPr id="100" name="Google Shape;100;p23"/>
          <p:cNvSpPr txBox="1"/>
          <p:nvPr>
            <p:ph type="title"/>
          </p:nvPr>
        </p:nvSpPr>
        <p:spPr>
          <a:xfrm>
            <a:off x="720000" y="445025"/>
            <a:ext cx="7546800" cy="11166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1" name="Google Shape;101;p23"/>
          <p:cNvSpPr txBox="1"/>
          <p:nvPr>
            <p:ph idx="1" type="subTitle"/>
          </p:nvPr>
        </p:nvSpPr>
        <p:spPr>
          <a:xfrm>
            <a:off x="720000" y="1704425"/>
            <a:ext cx="7717500" cy="2183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Char char="●"/>
              <a:defRPr b="0"/>
            </a:lvl1pPr>
            <a:lvl2pPr lvl="1" rtl="0" algn="ctr">
              <a:lnSpc>
                <a:spcPct val="100000"/>
              </a:lnSpc>
              <a:spcBef>
                <a:spcPts val="1000"/>
              </a:spcBef>
              <a:spcAft>
                <a:spcPts val="0"/>
              </a:spcAft>
              <a:buSzPts val="1400"/>
              <a:buFont typeface="Arial"/>
              <a:buChar char="○"/>
              <a:defRPr sz="2800"/>
            </a:lvl2pPr>
            <a:lvl3pPr lvl="2" rtl="0" algn="ctr">
              <a:lnSpc>
                <a:spcPct val="100000"/>
              </a:lnSpc>
              <a:spcBef>
                <a:spcPts val="0"/>
              </a:spcBef>
              <a:spcAft>
                <a:spcPts val="0"/>
              </a:spcAft>
              <a:buSzPts val="1400"/>
              <a:buFont typeface="Arial"/>
              <a:buChar char="■"/>
              <a:defRPr sz="2800"/>
            </a:lvl3pPr>
            <a:lvl4pPr lvl="3" rtl="0" algn="ctr">
              <a:lnSpc>
                <a:spcPct val="100000"/>
              </a:lnSpc>
              <a:spcBef>
                <a:spcPts val="0"/>
              </a:spcBef>
              <a:spcAft>
                <a:spcPts val="0"/>
              </a:spcAft>
              <a:buSzPts val="1400"/>
              <a:buFont typeface="Arial"/>
              <a:buChar char="●"/>
              <a:defRPr sz="2800"/>
            </a:lvl4pPr>
            <a:lvl5pPr lvl="4" rtl="0" algn="ctr">
              <a:lnSpc>
                <a:spcPct val="100000"/>
              </a:lnSpc>
              <a:spcBef>
                <a:spcPts val="0"/>
              </a:spcBef>
              <a:spcAft>
                <a:spcPts val="0"/>
              </a:spcAft>
              <a:buSzPts val="1400"/>
              <a:buFont typeface="Arial"/>
              <a:buChar char="○"/>
              <a:defRPr sz="2800"/>
            </a:lvl5pPr>
            <a:lvl6pPr lvl="5" rtl="0" algn="ctr">
              <a:lnSpc>
                <a:spcPct val="100000"/>
              </a:lnSpc>
              <a:spcBef>
                <a:spcPts val="0"/>
              </a:spcBef>
              <a:spcAft>
                <a:spcPts val="0"/>
              </a:spcAft>
              <a:buSzPts val="1400"/>
              <a:buFont typeface="Arial"/>
              <a:buChar char="■"/>
              <a:defRPr sz="2800"/>
            </a:lvl6pPr>
            <a:lvl7pPr lvl="6" rtl="0" algn="ctr">
              <a:lnSpc>
                <a:spcPct val="100000"/>
              </a:lnSpc>
              <a:spcBef>
                <a:spcPts val="0"/>
              </a:spcBef>
              <a:spcAft>
                <a:spcPts val="0"/>
              </a:spcAft>
              <a:buSzPts val="1400"/>
              <a:buFont typeface="Arial"/>
              <a:buChar char="●"/>
              <a:defRPr sz="2800"/>
            </a:lvl7pPr>
            <a:lvl8pPr lvl="7" rtl="0" algn="ctr">
              <a:lnSpc>
                <a:spcPct val="100000"/>
              </a:lnSpc>
              <a:spcBef>
                <a:spcPts val="0"/>
              </a:spcBef>
              <a:spcAft>
                <a:spcPts val="0"/>
              </a:spcAft>
              <a:buSzPts val="1400"/>
              <a:buFont typeface="Arial"/>
              <a:buChar char="○"/>
              <a:defRPr sz="2800"/>
            </a:lvl8pPr>
            <a:lvl9pPr lvl="8" rtl="0" algn="ctr">
              <a:lnSpc>
                <a:spcPct val="100000"/>
              </a:lnSpc>
              <a:spcBef>
                <a:spcPts val="0"/>
              </a:spcBef>
              <a:spcAft>
                <a:spcPts val="0"/>
              </a:spcAft>
              <a:buSzPts val="1400"/>
              <a:buFont typeface="Arial"/>
              <a:buChar char="■"/>
              <a:defRPr sz="2800"/>
            </a:lvl9pPr>
          </a:lstStyle>
          <a:p/>
        </p:txBody>
      </p:sp>
      <p:sp>
        <p:nvSpPr>
          <p:cNvPr id="102" name="Google Shape;102;p23"/>
          <p:cNvSpPr/>
          <p:nvPr/>
        </p:nvSpPr>
        <p:spPr>
          <a:xfrm flipH="1">
            <a:off x="7858125" y="-1292200"/>
            <a:ext cx="2564100" cy="2564100"/>
          </a:xfrm>
          <a:prstGeom prst="pie">
            <a:avLst>
              <a:gd fmla="val 0" name="adj1"/>
              <a:gd fmla="val 5400182"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03" name="Shape 103"/>
        <p:cNvGrpSpPr/>
        <p:nvPr/>
      </p:nvGrpSpPr>
      <p:grpSpPr>
        <a:xfrm>
          <a:off x="0" y="0"/>
          <a:ext cx="0" cy="0"/>
          <a:chOff x="0" y="0"/>
          <a:chExt cx="0" cy="0"/>
        </a:xfrm>
      </p:grpSpPr>
      <p:sp>
        <p:nvSpPr>
          <p:cNvPr id="104" name="Google Shape;104;p24"/>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5" name="Google Shape;105;p24"/>
          <p:cNvSpPr txBox="1"/>
          <p:nvPr>
            <p:ph idx="1" type="subTitle"/>
          </p:nvPr>
        </p:nvSpPr>
        <p:spPr>
          <a:xfrm>
            <a:off x="3413400" y="1850119"/>
            <a:ext cx="5017500" cy="10620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6" name="Google Shape;106;p24"/>
          <p:cNvSpPr txBox="1"/>
          <p:nvPr>
            <p:ph idx="2" type="subTitle"/>
          </p:nvPr>
        </p:nvSpPr>
        <p:spPr>
          <a:xfrm>
            <a:off x="720000" y="1850119"/>
            <a:ext cx="2693400" cy="106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107" name="Google Shape;107;p24"/>
          <p:cNvSpPr txBox="1"/>
          <p:nvPr>
            <p:ph idx="3" type="subTitle"/>
          </p:nvPr>
        </p:nvSpPr>
        <p:spPr>
          <a:xfrm>
            <a:off x="3413400" y="3123194"/>
            <a:ext cx="5017500" cy="10620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8" name="Google Shape;108;p24"/>
          <p:cNvSpPr txBox="1"/>
          <p:nvPr>
            <p:ph idx="4" type="subTitle"/>
          </p:nvPr>
        </p:nvSpPr>
        <p:spPr>
          <a:xfrm>
            <a:off x="720000" y="3123194"/>
            <a:ext cx="2693400" cy="106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109" name="Google Shape;109;p24"/>
          <p:cNvSpPr/>
          <p:nvPr/>
        </p:nvSpPr>
        <p:spPr>
          <a:xfrm>
            <a:off x="236225" y="4473100"/>
            <a:ext cx="954000" cy="95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4"/>
          <p:cNvSpPr/>
          <p:nvPr/>
        </p:nvSpPr>
        <p:spPr>
          <a:xfrm>
            <a:off x="8344225" y="-12"/>
            <a:ext cx="173100" cy="862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4"/>
          <p:cNvSpPr/>
          <p:nvPr/>
        </p:nvSpPr>
        <p:spPr>
          <a:xfrm flipH="1" rot="10800000">
            <a:off x="8241625" y="4604000"/>
            <a:ext cx="378300" cy="378300"/>
          </a:xfrm>
          <a:prstGeom prst="pie">
            <a:avLst>
              <a:gd fmla="val 0" name="adj1"/>
              <a:gd fmla="val 10754738"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12" name="Shape 112"/>
        <p:cNvGrpSpPr/>
        <p:nvPr/>
      </p:nvGrpSpPr>
      <p:grpSpPr>
        <a:xfrm>
          <a:off x="0" y="0"/>
          <a:ext cx="0" cy="0"/>
          <a:chOff x="0" y="0"/>
          <a:chExt cx="0" cy="0"/>
        </a:xfrm>
      </p:grpSpPr>
      <p:sp>
        <p:nvSpPr>
          <p:cNvPr id="113" name="Google Shape;113;p25"/>
          <p:cNvSpPr/>
          <p:nvPr/>
        </p:nvSpPr>
        <p:spPr>
          <a:xfrm>
            <a:off x="3552850" y="829450"/>
            <a:ext cx="5591100" cy="2564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5"/>
          <p:cNvSpPr txBox="1"/>
          <p:nvPr>
            <p:ph type="title"/>
          </p:nvPr>
        </p:nvSpPr>
        <p:spPr>
          <a:xfrm>
            <a:off x="3982663" y="962733"/>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6000">
                <a:solidFill>
                  <a:schemeClr val="accent5"/>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5" name="Google Shape;115;p25"/>
          <p:cNvSpPr txBox="1"/>
          <p:nvPr>
            <p:ph idx="1" type="subTitle"/>
          </p:nvPr>
        </p:nvSpPr>
        <p:spPr>
          <a:xfrm>
            <a:off x="3982663" y="1885683"/>
            <a:ext cx="4448100" cy="1374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5"/>
              </a:buClr>
              <a:buSzPts val="1300"/>
              <a:buNone/>
              <a:defRPr>
                <a:solidFill>
                  <a:schemeClr val="accent5"/>
                </a:solidFill>
              </a:defRPr>
            </a:lvl1pPr>
            <a:lvl2pPr lvl="1" rtl="0" algn="ctr">
              <a:lnSpc>
                <a:spcPct val="100000"/>
              </a:lnSpc>
              <a:spcBef>
                <a:spcPts val="0"/>
              </a:spcBef>
              <a:spcAft>
                <a:spcPts val="0"/>
              </a:spcAft>
              <a:buClr>
                <a:schemeClr val="accent5"/>
              </a:buClr>
              <a:buSzPts val="1300"/>
              <a:buNone/>
              <a:defRPr>
                <a:solidFill>
                  <a:schemeClr val="accent5"/>
                </a:solidFill>
              </a:defRPr>
            </a:lvl2pPr>
            <a:lvl3pPr lvl="2" rtl="0" algn="ctr">
              <a:lnSpc>
                <a:spcPct val="100000"/>
              </a:lnSpc>
              <a:spcBef>
                <a:spcPts val="1600"/>
              </a:spcBef>
              <a:spcAft>
                <a:spcPts val="0"/>
              </a:spcAft>
              <a:buClr>
                <a:schemeClr val="accent5"/>
              </a:buClr>
              <a:buSzPts val="1300"/>
              <a:buNone/>
              <a:defRPr>
                <a:solidFill>
                  <a:schemeClr val="accent5"/>
                </a:solidFill>
              </a:defRPr>
            </a:lvl3pPr>
            <a:lvl4pPr lvl="3" rtl="0" algn="ctr">
              <a:lnSpc>
                <a:spcPct val="100000"/>
              </a:lnSpc>
              <a:spcBef>
                <a:spcPts val="1600"/>
              </a:spcBef>
              <a:spcAft>
                <a:spcPts val="0"/>
              </a:spcAft>
              <a:buClr>
                <a:schemeClr val="accent5"/>
              </a:buClr>
              <a:buSzPts val="1300"/>
              <a:buNone/>
              <a:defRPr>
                <a:solidFill>
                  <a:schemeClr val="accent5"/>
                </a:solidFill>
              </a:defRPr>
            </a:lvl4pPr>
            <a:lvl5pPr lvl="4" rtl="0" algn="ctr">
              <a:lnSpc>
                <a:spcPct val="100000"/>
              </a:lnSpc>
              <a:spcBef>
                <a:spcPts val="1600"/>
              </a:spcBef>
              <a:spcAft>
                <a:spcPts val="0"/>
              </a:spcAft>
              <a:buClr>
                <a:schemeClr val="accent5"/>
              </a:buClr>
              <a:buSzPts val="1300"/>
              <a:buNone/>
              <a:defRPr>
                <a:solidFill>
                  <a:schemeClr val="accent5"/>
                </a:solidFill>
              </a:defRPr>
            </a:lvl5pPr>
            <a:lvl6pPr lvl="5" rtl="0" algn="ctr">
              <a:lnSpc>
                <a:spcPct val="100000"/>
              </a:lnSpc>
              <a:spcBef>
                <a:spcPts val="1600"/>
              </a:spcBef>
              <a:spcAft>
                <a:spcPts val="0"/>
              </a:spcAft>
              <a:buClr>
                <a:schemeClr val="accent5"/>
              </a:buClr>
              <a:buSzPts val="1300"/>
              <a:buNone/>
              <a:defRPr>
                <a:solidFill>
                  <a:schemeClr val="accent5"/>
                </a:solidFill>
              </a:defRPr>
            </a:lvl6pPr>
            <a:lvl7pPr lvl="6" rtl="0" algn="ctr">
              <a:lnSpc>
                <a:spcPct val="100000"/>
              </a:lnSpc>
              <a:spcBef>
                <a:spcPts val="1600"/>
              </a:spcBef>
              <a:spcAft>
                <a:spcPts val="0"/>
              </a:spcAft>
              <a:buClr>
                <a:schemeClr val="accent5"/>
              </a:buClr>
              <a:buSzPts val="1300"/>
              <a:buNone/>
              <a:defRPr>
                <a:solidFill>
                  <a:schemeClr val="accent5"/>
                </a:solidFill>
              </a:defRPr>
            </a:lvl7pPr>
            <a:lvl8pPr lvl="7" rtl="0" algn="ctr">
              <a:lnSpc>
                <a:spcPct val="100000"/>
              </a:lnSpc>
              <a:spcBef>
                <a:spcPts val="1600"/>
              </a:spcBef>
              <a:spcAft>
                <a:spcPts val="0"/>
              </a:spcAft>
              <a:buClr>
                <a:schemeClr val="accent5"/>
              </a:buClr>
              <a:buSzPts val="1300"/>
              <a:buNone/>
              <a:defRPr>
                <a:solidFill>
                  <a:schemeClr val="accent5"/>
                </a:solidFill>
              </a:defRPr>
            </a:lvl8pPr>
            <a:lvl9pPr lvl="8" rtl="0" algn="ctr">
              <a:lnSpc>
                <a:spcPct val="100000"/>
              </a:lnSpc>
              <a:spcBef>
                <a:spcPts val="1600"/>
              </a:spcBef>
              <a:spcAft>
                <a:spcPts val="1600"/>
              </a:spcAft>
              <a:buClr>
                <a:schemeClr val="accent5"/>
              </a:buClr>
              <a:buSzPts val="1300"/>
              <a:buNone/>
              <a:defRPr>
                <a:solidFill>
                  <a:schemeClr val="accent5"/>
                </a:solidFill>
              </a:defRPr>
            </a:lvl9pPr>
          </a:lstStyle>
          <a:p/>
        </p:txBody>
      </p:sp>
      <p:sp>
        <p:nvSpPr>
          <p:cNvPr id="116" name="Google Shape;116;p25"/>
          <p:cNvSpPr/>
          <p:nvPr>
            <p:ph idx="2" type="pic"/>
          </p:nvPr>
        </p:nvSpPr>
        <p:spPr>
          <a:xfrm>
            <a:off x="-227375" y="603750"/>
            <a:ext cx="3710700" cy="4079700"/>
          </a:xfrm>
          <a:prstGeom prst="rect">
            <a:avLst/>
          </a:prstGeom>
          <a:noFill/>
          <a:ln cap="flat" cmpd="sng" w="152400">
            <a:solidFill>
              <a:schemeClr val="accent2"/>
            </a:solidFill>
            <a:prstDash val="solid"/>
            <a:miter lim="8000"/>
            <a:headEnd len="sm" w="sm" type="none"/>
            <a:tailEnd len="sm" w="sm" type="none"/>
          </a:ln>
          <a:effectLst>
            <a:outerShdw blurRad="57150" rotWithShape="0" algn="bl" dir="2760000" dist="19050">
              <a:schemeClr val="dk1">
                <a:alpha val="50000"/>
              </a:schemeClr>
            </a:outerShdw>
          </a:effectLst>
        </p:spPr>
      </p:sp>
      <p:sp>
        <p:nvSpPr>
          <p:cNvPr id="117" name="Google Shape;117;p25"/>
          <p:cNvSpPr txBox="1"/>
          <p:nvPr/>
        </p:nvSpPr>
        <p:spPr>
          <a:xfrm>
            <a:off x="3982674" y="3538025"/>
            <a:ext cx="4448100" cy="7413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100">
                <a:solidFill>
                  <a:schemeClr val="dk1"/>
                </a:solidFill>
                <a:latin typeface="Lexend"/>
                <a:ea typeface="Lexend"/>
                <a:cs typeface="Lexend"/>
                <a:sym typeface="Lexend"/>
              </a:rPr>
              <a:t>CREDITS: This template has been created by </a:t>
            </a:r>
            <a:r>
              <a:rPr b="1" lang="en" sz="1100">
                <a:solidFill>
                  <a:schemeClr val="dk1"/>
                </a:solidFill>
                <a:latin typeface="Lexend"/>
                <a:ea typeface="Lexend"/>
                <a:cs typeface="Lexend"/>
                <a:sym typeface="Lexend"/>
              </a:rPr>
              <a:t>Slidesgo</a:t>
            </a:r>
            <a:r>
              <a:rPr lang="en" sz="1100">
                <a:solidFill>
                  <a:schemeClr val="dk1"/>
                </a:solidFill>
                <a:latin typeface="Lexend"/>
                <a:ea typeface="Lexend"/>
                <a:cs typeface="Lexend"/>
                <a:sym typeface="Lexend"/>
              </a:rPr>
              <a:t>, and includes icons by </a:t>
            </a:r>
            <a:r>
              <a:rPr b="1" lang="en" sz="1100">
                <a:solidFill>
                  <a:schemeClr val="dk1"/>
                </a:solidFill>
                <a:latin typeface="Lexend"/>
                <a:ea typeface="Lexend"/>
                <a:cs typeface="Lexend"/>
                <a:sym typeface="Lexend"/>
              </a:rPr>
              <a:t>Flaticon</a:t>
            </a:r>
            <a:r>
              <a:rPr lang="en" sz="1100">
                <a:solidFill>
                  <a:schemeClr val="dk1"/>
                </a:solidFill>
                <a:latin typeface="Lexend"/>
                <a:ea typeface="Lexend"/>
                <a:cs typeface="Lexend"/>
                <a:sym typeface="Lexend"/>
              </a:rPr>
              <a:t>, infographics &amp; images by </a:t>
            </a:r>
            <a:r>
              <a:rPr b="1" lang="en" sz="1100">
                <a:solidFill>
                  <a:schemeClr val="dk1"/>
                </a:solidFill>
                <a:latin typeface="Lexend"/>
                <a:ea typeface="Lexend"/>
                <a:cs typeface="Lexend"/>
                <a:sym typeface="Lexend"/>
              </a:rPr>
              <a:t>Freepik </a:t>
            </a:r>
            <a:r>
              <a:rPr lang="en" sz="1100">
                <a:solidFill>
                  <a:schemeClr val="dk1"/>
                </a:solidFill>
                <a:latin typeface="Lexend"/>
                <a:ea typeface="Lexend"/>
                <a:cs typeface="Lexend"/>
                <a:sym typeface="Lexend"/>
              </a:rPr>
              <a:t>and content by</a:t>
            </a:r>
            <a:r>
              <a:rPr lang="en" sz="1100">
                <a:solidFill>
                  <a:schemeClr val="dk1"/>
                </a:solidFill>
                <a:latin typeface="Lexend"/>
                <a:ea typeface="Lexend"/>
                <a:cs typeface="Lexend"/>
                <a:sym typeface="Lexend"/>
              </a:rPr>
              <a:t> </a:t>
            </a:r>
            <a:r>
              <a:rPr b="1" lang="en" sz="1100">
                <a:solidFill>
                  <a:schemeClr val="dk1"/>
                </a:solidFill>
                <a:latin typeface="Lexend"/>
                <a:ea typeface="Lexend"/>
                <a:cs typeface="Lexend"/>
                <a:sym typeface="Lexend"/>
              </a:rPr>
              <a:t>Sandra Medina</a:t>
            </a:r>
            <a:endParaRPr b="1" sz="1100">
              <a:solidFill>
                <a:schemeClr val="dk1"/>
              </a:solidFill>
              <a:latin typeface="Lexend"/>
              <a:ea typeface="Lexend"/>
              <a:cs typeface="Lexend"/>
              <a:sym typeface="Lexen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18" name="Shape 118"/>
        <p:cNvGrpSpPr/>
        <p:nvPr/>
      </p:nvGrpSpPr>
      <p:grpSpPr>
        <a:xfrm>
          <a:off x="0" y="0"/>
          <a:ext cx="0" cy="0"/>
          <a:chOff x="0" y="0"/>
          <a:chExt cx="0" cy="0"/>
        </a:xfrm>
      </p:grpSpPr>
      <p:sp>
        <p:nvSpPr>
          <p:cNvPr id="119" name="Google Shape;119;p26"/>
          <p:cNvSpPr/>
          <p:nvPr/>
        </p:nvSpPr>
        <p:spPr>
          <a:xfrm>
            <a:off x="236225" y="4473100"/>
            <a:ext cx="954000" cy="95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6"/>
          <p:cNvSpPr/>
          <p:nvPr/>
        </p:nvSpPr>
        <p:spPr>
          <a:xfrm>
            <a:off x="8344225" y="-12"/>
            <a:ext cx="173100" cy="862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6"/>
          <p:cNvSpPr/>
          <p:nvPr/>
        </p:nvSpPr>
        <p:spPr>
          <a:xfrm flipH="1" rot="10800000">
            <a:off x="8241625" y="4225700"/>
            <a:ext cx="378300" cy="378300"/>
          </a:xfrm>
          <a:prstGeom prst="pie">
            <a:avLst>
              <a:gd fmla="val 0" name="adj1"/>
              <a:gd fmla="val 10754738"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22" name="Shape 122"/>
        <p:cNvGrpSpPr/>
        <p:nvPr/>
      </p:nvGrpSpPr>
      <p:grpSpPr>
        <a:xfrm>
          <a:off x="0" y="0"/>
          <a:ext cx="0" cy="0"/>
          <a:chOff x="0" y="0"/>
          <a:chExt cx="0" cy="0"/>
        </a:xfrm>
      </p:grpSpPr>
      <p:sp>
        <p:nvSpPr>
          <p:cNvPr id="123" name="Google Shape;123;p27"/>
          <p:cNvSpPr/>
          <p:nvPr/>
        </p:nvSpPr>
        <p:spPr>
          <a:xfrm>
            <a:off x="8241625" y="350350"/>
            <a:ext cx="378300" cy="378300"/>
          </a:xfrm>
          <a:prstGeom prst="pie">
            <a:avLst>
              <a:gd fmla="val 0" name="adj1"/>
              <a:gd fmla="val 10754738" name="adj2"/>
            </a:avLst>
          </a:prstGeom>
          <a:solidFill>
            <a:srgbClr val="E76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7"/>
          <p:cNvSpPr/>
          <p:nvPr/>
        </p:nvSpPr>
        <p:spPr>
          <a:xfrm flipH="1" rot="10800000">
            <a:off x="-1285900" y="3882400"/>
            <a:ext cx="2564100" cy="2564100"/>
          </a:xfrm>
          <a:prstGeom prst="pie">
            <a:avLst>
              <a:gd fmla="val 0" name="adj1"/>
              <a:gd fmla="val 5400182"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720000" y="445025"/>
            <a:ext cx="7704000" cy="11136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rgbClr val="C29488"/>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 name="Google Shape;21;p4"/>
          <p:cNvSpPr txBox="1"/>
          <p:nvPr>
            <p:ph idx="1" type="body"/>
          </p:nvPr>
        </p:nvSpPr>
        <p:spPr>
          <a:xfrm>
            <a:off x="720000" y="1637750"/>
            <a:ext cx="7711200" cy="546600"/>
          </a:xfrm>
          <a:prstGeom prst="rect">
            <a:avLst/>
          </a:prstGeom>
        </p:spPr>
        <p:txBody>
          <a:bodyPr anchorCtr="0" anchor="t" bIns="91425" lIns="91425" spcFirstLastPara="1" rIns="91425" wrap="square" tIns="91425">
            <a:noAutofit/>
          </a:bodyPr>
          <a:lstStyle>
            <a:lvl1pPr indent="-311150" lvl="0" marL="457200" rtl="0">
              <a:lnSpc>
                <a:spcPct val="100000"/>
              </a:lnSpc>
              <a:spcBef>
                <a:spcPts val="0"/>
              </a:spcBef>
              <a:spcAft>
                <a:spcPts val="0"/>
              </a:spcAft>
              <a:buSzPts val="1300"/>
              <a:buFont typeface="Nunito Light"/>
              <a:buChar char="●"/>
              <a:defRPr/>
            </a:lvl1pPr>
            <a:lvl2pPr indent="-311150" lvl="1" marL="914400" rtl="0">
              <a:lnSpc>
                <a:spcPct val="100000"/>
              </a:lnSpc>
              <a:spcBef>
                <a:spcPts val="0"/>
              </a:spcBef>
              <a:spcAft>
                <a:spcPts val="0"/>
              </a:spcAft>
              <a:buSzPts val="1300"/>
              <a:buFont typeface="Nunito Light"/>
              <a:buChar char="○"/>
              <a:defRPr/>
            </a:lvl2pPr>
            <a:lvl3pPr indent="-311150" lvl="2" marL="1371600" rtl="0">
              <a:lnSpc>
                <a:spcPct val="100000"/>
              </a:lnSpc>
              <a:spcBef>
                <a:spcPts val="0"/>
              </a:spcBef>
              <a:spcAft>
                <a:spcPts val="0"/>
              </a:spcAft>
              <a:buSzPts val="1300"/>
              <a:buFont typeface="Nunito Light"/>
              <a:buChar char="■"/>
              <a:defRPr/>
            </a:lvl3pPr>
            <a:lvl4pPr indent="-311150" lvl="3" marL="1828800" rtl="0">
              <a:lnSpc>
                <a:spcPct val="100000"/>
              </a:lnSpc>
              <a:spcBef>
                <a:spcPts val="0"/>
              </a:spcBef>
              <a:spcAft>
                <a:spcPts val="0"/>
              </a:spcAft>
              <a:buSzPts val="1300"/>
              <a:buFont typeface="Nunito Light"/>
              <a:buChar char="●"/>
              <a:defRPr/>
            </a:lvl4pPr>
            <a:lvl5pPr indent="-311150" lvl="4" marL="2286000" rtl="0">
              <a:lnSpc>
                <a:spcPct val="100000"/>
              </a:lnSpc>
              <a:spcBef>
                <a:spcPts val="0"/>
              </a:spcBef>
              <a:spcAft>
                <a:spcPts val="0"/>
              </a:spcAft>
              <a:buSzPts val="1300"/>
              <a:buFont typeface="Nunito Light"/>
              <a:buChar char="○"/>
              <a:defRPr/>
            </a:lvl5pPr>
            <a:lvl6pPr indent="-311150" lvl="5" marL="2743200" rtl="0">
              <a:lnSpc>
                <a:spcPct val="100000"/>
              </a:lnSpc>
              <a:spcBef>
                <a:spcPts val="0"/>
              </a:spcBef>
              <a:spcAft>
                <a:spcPts val="0"/>
              </a:spcAft>
              <a:buSzPts val="1300"/>
              <a:buFont typeface="Nunito Light"/>
              <a:buChar char="■"/>
              <a:defRPr/>
            </a:lvl6pPr>
            <a:lvl7pPr indent="-311150" lvl="6" marL="3200400" rtl="0">
              <a:lnSpc>
                <a:spcPct val="100000"/>
              </a:lnSpc>
              <a:spcBef>
                <a:spcPts val="0"/>
              </a:spcBef>
              <a:spcAft>
                <a:spcPts val="0"/>
              </a:spcAft>
              <a:buSzPts val="1300"/>
              <a:buFont typeface="Nunito Light"/>
              <a:buChar char="●"/>
              <a:defRPr/>
            </a:lvl7pPr>
            <a:lvl8pPr indent="-311150" lvl="7" marL="3657600" rtl="0">
              <a:lnSpc>
                <a:spcPct val="100000"/>
              </a:lnSpc>
              <a:spcBef>
                <a:spcPts val="0"/>
              </a:spcBef>
              <a:spcAft>
                <a:spcPts val="0"/>
              </a:spcAft>
              <a:buSzPts val="1300"/>
              <a:buFont typeface="Nunito Light"/>
              <a:buChar char="○"/>
              <a:defRPr/>
            </a:lvl8pPr>
            <a:lvl9pPr indent="-311150" lvl="8" marL="4114800" rtl="0">
              <a:lnSpc>
                <a:spcPct val="100000"/>
              </a:lnSpc>
              <a:spcBef>
                <a:spcPts val="0"/>
              </a:spcBef>
              <a:spcAft>
                <a:spcPts val="0"/>
              </a:spcAft>
              <a:buSzPts val="1300"/>
              <a:buFont typeface="Nunito Light"/>
              <a:buChar char="■"/>
              <a:defRPr/>
            </a:lvl9pPr>
          </a:lstStyle>
          <a:p/>
        </p:txBody>
      </p:sp>
      <p:sp>
        <p:nvSpPr>
          <p:cNvPr id="22" name="Google Shape;22;p4"/>
          <p:cNvSpPr/>
          <p:nvPr/>
        </p:nvSpPr>
        <p:spPr>
          <a:xfrm flipH="1">
            <a:off x="8328762" y="-827000"/>
            <a:ext cx="1630800" cy="1630800"/>
          </a:xfrm>
          <a:prstGeom prst="pie">
            <a:avLst>
              <a:gd fmla="val 0" name="adj1"/>
              <a:gd fmla="val 5400182"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a:off x="334925" y="4557550"/>
            <a:ext cx="378300" cy="378300"/>
          </a:xfrm>
          <a:prstGeom prst="pie">
            <a:avLst>
              <a:gd fmla="val 0" name="adj1"/>
              <a:gd fmla="val 10754738" name="adj2"/>
            </a:avLst>
          </a:prstGeom>
          <a:solidFill>
            <a:srgbClr val="E76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720000" y="445025"/>
            <a:ext cx="7710900" cy="1049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5"/>
          <p:cNvSpPr txBox="1"/>
          <p:nvPr>
            <p:ph idx="1" type="subTitle"/>
          </p:nvPr>
        </p:nvSpPr>
        <p:spPr>
          <a:xfrm>
            <a:off x="4586898" y="3223575"/>
            <a:ext cx="3296700" cy="124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Char char="●"/>
              <a:defRPr b="0"/>
            </a:lvl1pPr>
            <a:lvl2pPr lvl="1" rtl="0" algn="ctr">
              <a:lnSpc>
                <a:spcPct val="100000"/>
              </a:lnSpc>
              <a:spcBef>
                <a:spcPts val="0"/>
              </a:spcBef>
              <a:spcAft>
                <a:spcPts val="0"/>
              </a:spcAft>
              <a:buSzPts val="2800"/>
              <a:buChar char="○"/>
              <a:defRPr sz="2800"/>
            </a:lvl2pPr>
            <a:lvl3pPr lvl="2" rtl="0" algn="ctr">
              <a:lnSpc>
                <a:spcPct val="100000"/>
              </a:lnSpc>
              <a:spcBef>
                <a:spcPts val="0"/>
              </a:spcBef>
              <a:spcAft>
                <a:spcPts val="0"/>
              </a:spcAft>
              <a:buSzPts val="2800"/>
              <a:buChar char="■"/>
              <a:defRPr sz="2800"/>
            </a:lvl3pPr>
            <a:lvl4pPr lvl="3" rtl="0" algn="ctr">
              <a:lnSpc>
                <a:spcPct val="100000"/>
              </a:lnSpc>
              <a:spcBef>
                <a:spcPts val="0"/>
              </a:spcBef>
              <a:spcAft>
                <a:spcPts val="0"/>
              </a:spcAft>
              <a:buSzPts val="2800"/>
              <a:buChar char="●"/>
              <a:defRPr sz="2800"/>
            </a:lvl4pPr>
            <a:lvl5pPr lvl="4" rtl="0" algn="ctr">
              <a:lnSpc>
                <a:spcPct val="100000"/>
              </a:lnSpc>
              <a:spcBef>
                <a:spcPts val="0"/>
              </a:spcBef>
              <a:spcAft>
                <a:spcPts val="0"/>
              </a:spcAft>
              <a:buSzPts val="2800"/>
              <a:buChar char="○"/>
              <a:defRPr sz="2800"/>
            </a:lvl5pPr>
            <a:lvl6pPr lvl="5" rtl="0" algn="ctr">
              <a:lnSpc>
                <a:spcPct val="100000"/>
              </a:lnSpc>
              <a:spcBef>
                <a:spcPts val="0"/>
              </a:spcBef>
              <a:spcAft>
                <a:spcPts val="0"/>
              </a:spcAft>
              <a:buSzPts val="2800"/>
              <a:buChar char="■"/>
              <a:defRPr sz="2800"/>
            </a:lvl6pPr>
            <a:lvl7pPr lvl="6" rtl="0" algn="ctr">
              <a:lnSpc>
                <a:spcPct val="100000"/>
              </a:lnSpc>
              <a:spcBef>
                <a:spcPts val="0"/>
              </a:spcBef>
              <a:spcAft>
                <a:spcPts val="0"/>
              </a:spcAft>
              <a:buSzPts val="2800"/>
              <a:buChar char="●"/>
              <a:defRPr sz="2800"/>
            </a:lvl7pPr>
            <a:lvl8pPr lvl="7" rtl="0" algn="ctr">
              <a:lnSpc>
                <a:spcPct val="100000"/>
              </a:lnSpc>
              <a:spcBef>
                <a:spcPts val="0"/>
              </a:spcBef>
              <a:spcAft>
                <a:spcPts val="0"/>
              </a:spcAft>
              <a:buSzPts val="2800"/>
              <a:buChar char="○"/>
              <a:defRPr sz="2800"/>
            </a:lvl8pPr>
            <a:lvl9pPr lvl="8" rtl="0" algn="ctr">
              <a:lnSpc>
                <a:spcPct val="100000"/>
              </a:lnSpc>
              <a:spcBef>
                <a:spcPts val="0"/>
              </a:spcBef>
              <a:spcAft>
                <a:spcPts val="0"/>
              </a:spcAft>
              <a:buSzPts val="2800"/>
              <a:buChar char="■"/>
              <a:defRPr sz="2800"/>
            </a:lvl9pPr>
          </a:lstStyle>
          <a:p/>
        </p:txBody>
      </p:sp>
      <p:sp>
        <p:nvSpPr>
          <p:cNvPr id="27" name="Google Shape;27;p5"/>
          <p:cNvSpPr txBox="1"/>
          <p:nvPr>
            <p:ph idx="2" type="subTitle"/>
          </p:nvPr>
        </p:nvSpPr>
        <p:spPr>
          <a:xfrm>
            <a:off x="713225" y="3223575"/>
            <a:ext cx="3351600" cy="124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5"/>
          <p:cNvSpPr txBox="1"/>
          <p:nvPr>
            <p:ph idx="3" type="subTitle"/>
          </p:nvPr>
        </p:nvSpPr>
        <p:spPr>
          <a:xfrm>
            <a:off x="713225" y="2664675"/>
            <a:ext cx="33516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29" name="Google Shape;29;p5"/>
          <p:cNvSpPr txBox="1"/>
          <p:nvPr>
            <p:ph idx="4" type="subTitle"/>
          </p:nvPr>
        </p:nvSpPr>
        <p:spPr>
          <a:xfrm>
            <a:off x="4586898" y="2664675"/>
            <a:ext cx="32967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0" name="Google Shape;30;p5"/>
          <p:cNvSpPr/>
          <p:nvPr/>
        </p:nvSpPr>
        <p:spPr>
          <a:xfrm>
            <a:off x="8344225" y="-12"/>
            <a:ext cx="173100" cy="862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a:off x="8241625" y="4470075"/>
            <a:ext cx="378300" cy="378300"/>
          </a:xfrm>
          <a:prstGeom prst="pie">
            <a:avLst>
              <a:gd fmla="val 0" name="adj1"/>
              <a:gd fmla="val 10754738"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accent5"/>
        </a:solidFill>
      </p:bgPr>
    </p:bg>
    <p:spTree>
      <p:nvGrpSpPr>
        <p:cNvPr id="32" name="Shape 32"/>
        <p:cNvGrpSpPr/>
        <p:nvPr/>
      </p:nvGrpSpPr>
      <p:grpSpPr>
        <a:xfrm>
          <a:off x="0" y="0"/>
          <a:ext cx="0" cy="0"/>
          <a:chOff x="0" y="0"/>
          <a:chExt cx="0" cy="0"/>
        </a:xfrm>
      </p:grpSpPr>
      <p:sp>
        <p:nvSpPr>
          <p:cNvPr id="33" name="Google Shape;33;p6"/>
          <p:cNvSpPr txBox="1"/>
          <p:nvPr>
            <p:ph type="title"/>
          </p:nvPr>
        </p:nvSpPr>
        <p:spPr>
          <a:xfrm>
            <a:off x="720000" y="445025"/>
            <a:ext cx="7704000" cy="1132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 name="Google Shape;34;p6"/>
          <p:cNvSpPr/>
          <p:nvPr/>
        </p:nvSpPr>
        <p:spPr>
          <a:xfrm rot="10800000">
            <a:off x="7941619" y="3962425"/>
            <a:ext cx="2424300" cy="2424300"/>
          </a:xfrm>
          <a:prstGeom prst="pie">
            <a:avLst>
              <a:gd fmla="val 0" name="adj1"/>
              <a:gd fmla="val 5400182"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sp>
        <p:nvSpPr>
          <p:cNvPr id="36" name="Google Shape;36;p7"/>
          <p:cNvSpPr txBox="1"/>
          <p:nvPr>
            <p:ph type="title"/>
          </p:nvPr>
        </p:nvSpPr>
        <p:spPr>
          <a:xfrm>
            <a:off x="720000" y="445025"/>
            <a:ext cx="7546800" cy="63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 name="Google Shape;37;p7"/>
          <p:cNvSpPr txBox="1"/>
          <p:nvPr>
            <p:ph idx="1" type="subTitle"/>
          </p:nvPr>
        </p:nvSpPr>
        <p:spPr>
          <a:xfrm>
            <a:off x="720000" y="1312000"/>
            <a:ext cx="6401400" cy="291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600"/>
              <a:buFont typeface="Lexend Light"/>
              <a:buChar char="●"/>
              <a:defRPr/>
            </a:lvl1pPr>
            <a:lvl2pPr lvl="1" rtl="0" algn="ctr">
              <a:lnSpc>
                <a:spcPct val="100000"/>
              </a:lnSpc>
              <a:spcBef>
                <a:spcPts val="100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300"/>
              <a:buFont typeface="Nunito Light"/>
              <a:buChar char="○"/>
              <a:defRPr/>
            </a:lvl5pPr>
            <a:lvl6pPr lvl="5" rtl="0" algn="ctr">
              <a:lnSpc>
                <a:spcPct val="100000"/>
              </a:lnSpc>
              <a:spcBef>
                <a:spcPts val="1600"/>
              </a:spcBef>
              <a:spcAft>
                <a:spcPts val="0"/>
              </a:spcAft>
              <a:buClr>
                <a:srgbClr val="999999"/>
              </a:buClr>
              <a:buSzPts val="13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300"/>
              <a:buFont typeface="Nunito Light"/>
              <a:buChar char="■"/>
              <a:defRPr/>
            </a:lvl9pPr>
          </a:lstStyle>
          <a:p/>
        </p:txBody>
      </p:sp>
      <p:sp>
        <p:nvSpPr>
          <p:cNvPr id="38" name="Google Shape;38;p7"/>
          <p:cNvSpPr/>
          <p:nvPr/>
        </p:nvSpPr>
        <p:spPr>
          <a:xfrm flipH="1" rot="10800000">
            <a:off x="-1246206" y="3962425"/>
            <a:ext cx="2424300" cy="2424300"/>
          </a:xfrm>
          <a:prstGeom prst="pie">
            <a:avLst>
              <a:gd fmla="val 0" name="adj1"/>
              <a:gd fmla="val 5400182"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1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3" name="Google Shape;43;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sz="1600"/>
            </a:lvl1pPr>
            <a:lvl2pPr lvl="1" rtl="0" algn="ctr">
              <a:lnSpc>
                <a:spcPct val="100000"/>
              </a:lnSpc>
              <a:spcBef>
                <a:spcPts val="0"/>
              </a:spcBef>
              <a:spcAft>
                <a:spcPts val="0"/>
              </a:spcAft>
              <a:buSzPts val="1300"/>
              <a:buNone/>
              <a:defRPr/>
            </a:lvl2pPr>
            <a:lvl3pPr lvl="2" rtl="0" algn="ctr">
              <a:lnSpc>
                <a:spcPct val="100000"/>
              </a:lnSpc>
              <a:spcBef>
                <a:spcPts val="1600"/>
              </a:spcBef>
              <a:spcAft>
                <a:spcPts val="0"/>
              </a:spcAft>
              <a:buSzPts val="1300"/>
              <a:buNone/>
              <a:defRPr/>
            </a:lvl3pPr>
            <a:lvl4pPr lvl="3" rtl="0" algn="ctr">
              <a:lnSpc>
                <a:spcPct val="100000"/>
              </a:lnSpc>
              <a:spcBef>
                <a:spcPts val="1600"/>
              </a:spcBef>
              <a:spcAft>
                <a:spcPts val="0"/>
              </a:spcAft>
              <a:buSzPts val="1300"/>
              <a:buNone/>
              <a:defRPr/>
            </a:lvl4pPr>
            <a:lvl5pPr lvl="4" rtl="0" algn="ctr">
              <a:lnSpc>
                <a:spcPct val="100000"/>
              </a:lnSpc>
              <a:spcBef>
                <a:spcPts val="1600"/>
              </a:spcBef>
              <a:spcAft>
                <a:spcPts val="0"/>
              </a:spcAft>
              <a:buSzPts val="1300"/>
              <a:buNone/>
              <a:defRPr/>
            </a:lvl5pPr>
            <a:lvl6pPr lvl="5" rtl="0" algn="ctr">
              <a:lnSpc>
                <a:spcPct val="100000"/>
              </a:lnSpc>
              <a:spcBef>
                <a:spcPts val="1600"/>
              </a:spcBef>
              <a:spcAft>
                <a:spcPts val="0"/>
              </a:spcAft>
              <a:buSzPts val="1300"/>
              <a:buNone/>
              <a:defRPr/>
            </a:lvl6pPr>
            <a:lvl7pPr lvl="6" rtl="0" algn="ctr">
              <a:lnSpc>
                <a:spcPct val="100000"/>
              </a:lnSpc>
              <a:spcBef>
                <a:spcPts val="1600"/>
              </a:spcBef>
              <a:spcAft>
                <a:spcPts val="0"/>
              </a:spcAft>
              <a:buSzPts val="1300"/>
              <a:buNone/>
              <a:defRPr/>
            </a:lvl7pPr>
            <a:lvl8pPr lvl="7" rtl="0" algn="ctr">
              <a:lnSpc>
                <a:spcPct val="100000"/>
              </a:lnSpc>
              <a:spcBef>
                <a:spcPts val="1600"/>
              </a:spcBef>
              <a:spcAft>
                <a:spcPts val="0"/>
              </a:spcAft>
              <a:buSzPts val="1300"/>
              <a:buNone/>
              <a:defRPr/>
            </a:lvl8pPr>
            <a:lvl9pPr lvl="8" rtl="0" algn="ctr">
              <a:lnSpc>
                <a:spcPct val="100000"/>
              </a:lnSpc>
              <a:spcBef>
                <a:spcPts val="1600"/>
              </a:spcBef>
              <a:spcAft>
                <a:spcPts val="1600"/>
              </a:spcAft>
              <a:buSzPts val="13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nSpc>
                <a:spcPct val="90000"/>
              </a:lnSpc>
              <a:spcBef>
                <a:spcPts val="0"/>
              </a:spcBef>
              <a:spcAft>
                <a:spcPts val="0"/>
              </a:spcAft>
              <a:buClr>
                <a:schemeClr val="dk1"/>
              </a:buClr>
              <a:buSzPts val="3500"/>
              <a:buFont typeface="Lexend"/>
              <a:buNone/>
              <a:defRPr b="1" sz="3500">
                <a:solidFill>
                  <a:schemeClr val="dk1"/>
                </a:solidFill>
                <a:latin typeface="Lexend"/>
                <a:ea typeface="Lexend"/>
                <a:cs typeface="Lexend"/>
                <a:sym typeface="Lexen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1"/>
              </a:buClr>
              <a:buSzPts val="1300"/>
              <a:buFont typeface="Lexend"/>
              <a:buChar char="●"/>
              <a:defRPr sz="1300">
                <a:solidFill>
                  <a:schemeClr val="dk1"/>
                </a:solidFill>
                <a:latin typeface="Lexend"/>
                <a:ea typeface="Lexend"/>
                <a:cs typeface="Lexend"/>
                <a:sym typeface="Lexend"/>
              </a:defRPr>
            </a:lvl1pPr>
            <a:lvl2pPr indent="-311150" lvl="1" marL="914400">
              <a:lnSpc>
                <a:spcPct val="100000"/>
              </a:lnSpc>
              <a:spcBef>
                <a:spcPts val="1600"/>
              </a:spcBef>
              <a:spcAft>
                <a:spcPts val="0"/>
              </a:spcAft>
              <a:buClr>
                <a:schemeClr val="dk1"/>
              </a:buClr>
              <a:buSzPts val="1300"/>
              <a:buFont typeface="Lexend"/>
              <a:buChar char="○"/>
              <a:defRPr sz="1300">
                <a:solidFill>
                  <a:schemeClr val="dk1"/>
                </a:solidFill>
                <a:latin typeface="Lexend"/>
                <a:ea typeface="Lexend"/>
                <a:cs typeface="Lexend"/>
                <a:sym typeface="Lexend"/>
              </a:defRPr>
            </a:lvl2pPr>
            <a:lvl3pPr indent="-311150" lvl="2" marL="1371600">
              <a:lnSpc>
                <a:spcPct val="100000"/>
              </a:lnSpc>
              <a:spcBef>
                <a:spcPts val="1600"/>
              </a:spcBef>
              <a:spcAft>
                <a:spcPts val="0"/>
              </a:spcAft>
              <a:buClr>
                <a:schemeClr val="dk1"/>
              </a:buClr>
              <a:buSzPts val="1300"/>
              <a:buFont typeface="Lexend"/>
              <a:buChar char="■"/>
              <a:defRPr sz="1300">
                <a:solidFill>
                  <a:schemeClr val="dk1"/>
                </a:solidFill>
                <a:latin typeface="Lexend"/>
                <a:ea typeface="Lexend"/>
                <a:cs typeface="Lexend"/>
                <a:sym typeface="Lexend"/>
              </a:defRPr>
            </a:lvl3pPr>
            <a:lvl4pPr indent="-311150" lvl="3" marL="1828800">
              <a:lnSpc>
                <a:spcPct val="100000"/>
              </a:lnSpc>
              <a:spcBef>
                <a:spcPts val="1600"/>
              </a:spcBef>
              <a:spcAft>
                <a:spcPts val="0"/>
              </a:spcAft>
              <a:buClr>
                <a:schemeClr val="dk1"/>
              </a:buClr>
              <a:buSzPts val="1300"/>
              <a:buFont typeface="Lexend"/>
              <a:buChar char="●"/>
              <a:defRPr sz="1300">
                <a:solidFill>
                  <a:schemeClr val="dk1"/>
                </a:solidFill>
                <a:latin typeface="Lexend"/>
                <a:ea typeface="Lexend"/>
                <a:cs typeface="Lexend"/>
                <a:sym typeface="Lexend"/>
              </a:defRPr>
            </a:lvl4pPr>
            <a:lvl5pPr indent="-311150" lvl="4" marL="2286000">
              <a:lnSpc>
                <a:spcPct val="100000"/>
              </a:lnSpc>
              <a:spcBef>
                <a:spcPts val="1600"/>
              </a:spcBef>
              <a:spcAft>
                <a:spcPts val="0"/>
              </a:spcAft>
              <a:buClr>
                <a:schemeClr val="dk1"/>
              </a:buClr>
              <a:buSzPts val="1300"/>
              <a:buFont typeface="Lexend"/>
              <a:buChar char="○"/>
              <a:defRPr sz="1300">
                <a:solidFill>
                  <a:schemeClr val="dk1"/>
                </a:solidFill>
                <a:latin typeface="Lexend"/>
                <a:ea typeface="Lexend"/>
                <a:cs typeface="Lexend"/>
                <a:sym typeface="Lexend"/>
              </a:defRPr>
            </a:lvl5pPr>
            <a:lvl6pPr indent="-311150" lvl="5" marL="2743200">
              <a:lnSpc>
                <a:spcPct val="100000"/>
              </a:lnSpc>
              <a:spcBef>
                <a:spcPts val="1600"/>
              </a:spcBef>
              <a:spcAft>
                <a:spcPts val="0"/>
              </a:spcAft>
              <a:buClr>
                <a:schemeClr val="dk1"/>
              </a:buClr>
              <a:buSzPts val="1300"/>
              <a:buFont typeface="Lexend"/>
              <a:buChar char="■"/>
              <a:defRPr sz="1300">
                <a:solidFill>
                  <a:schemeClr val="dk1"/>
                </a:solidFill>
                <a:latin typeface="Lexend"/>
                <a:ea typeface="Lexend"/>
                <a:cs typeface="Lexend"/>
                <a:sym typeface="Lexend"/>
              </a:defRPr>
            </a:lvl6pPr>
            <a:lvl7pPr indent="-311150" lvl="6" marL="3200400">
              <a:lnSpc>
                <a:spcPct val="100000"/>
              </a:lnSpc>
              <a:spcBef>
                <a:spcPts val="1600"/>
              </a:spcBef>
              <a:spcAft>
                <a:spcPts val="0"/>
              </a:spcAft>
              <a:buClr>
                <a:schemeClr val="dk1"/>
              </a:buClr>
              <a:buSzPts val="1300"/>
              <a:buFont typeface="Lexend"/>
              <a:buChar char="●"/>
              <a:defRPr sz="1300">
                <a:solidFill>
                  <a:schemeClr val="dk1"/>
                </a:solidFill>
                <a:latin typeface="Lexend"/>
                <a:ea typeface="Lexend"/>
                <a:cs typeface="Lexend"/>
                <a:sym typeface="Lexend"/>
              </a:defRPr>
            </a:lvl7pPr>
            <a:lvl8pPr indent="-311150" lvl="7" marL="3657600">
              <a:lnSpc>
                <a:spcPct val="100000"/>
              </a:lnSpc>
              <a:spcBef>
                <a:spcPts val="1600"/>
              </a:spcBef>
              <a:spcAft>
                <a:spcPts val="0"/>
              </a:spcAft>
              <a:buClr>
                <a:schemeClr val="dk1"/>
              </a:buClr>
              <a:buSzPts val="1300"/>
              <a:buFont typeface="Lexend"/>
              <a:buChar char="○"/>
              <a:defRPr sz="1300">
                <a:solidFill>
                  <a:schemeClr val="dk1"/>
                </a:solidFill>
                <a:latin typeface="Lexend"/>
                <a:ea typeface="Lexend"/>
                <a:cs typeface="Lexend"/>
                <a:sym typeface="Lexend"/>
              </a:defRPr>
            </a:lvl8pPr>
            <a:lvl9pPr indent="-311150" lvl="8" marL="4114800">
              <a:lnSpc>
                <a:spcPct val="100000"/>
              </a:lnSpc>
              <a:spcBef>
                <a:spcPts val="1600"/>
              </a:spcBef>
              <a:spcAft>
                <a:spcPts val="1600"/>
              </a:spcAft>
              <a:buClr>
                <a:schemeClr val="dk1"/>
              </a:buClr>
              <a:buSzPts val="1300"/>
              <a:buFont typeface="Lexend"/>
              <a:buChar char="■"/>
              <a:defRPr sz="1300">
                <a:solidFill>
                  <a:schemeClr val="dk1"/>
                </a:solidFill>
                <a:latin typeface="Lexend"/>
                <a:ea typeface="Lexend"/>
                <a:cs typeface="Lexend"/>
                <a:sym typeface="Lexe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10.jpg"/><Relationship Id="rId4" Type="http://schemas.openxmlformats.org/officeDocument/2006/relationships/image" Target="../media/image1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10.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 Id="rId3" Type="http://schemas.openxmlformats.org/officeDocument/2006/relationships/hyperlink" Target="https://drive.google.com/drive/u/0/folders/1WwKpBljcD_2CgXbujY2-mIRkmMlRcJ4G"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3.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 Id="rId3" Type="http://schemas.openxmlformats.org/officeDocument/2006/relationships/image" Target="../media/image1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 Id="rId3" Type="http://schemas.openxmlformats.org/officeDocument/2006/relationships/image" Target="../media/image2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4.xml"/><Relationship Id="rId3" Type="http://schemas.openxmlformats.org/officeDocument/2006/relationships/image" Target="../media/image1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6.xml"/><Relationship Id="rId3" Type="http://schemas.openxmlformats.org/officeDocument/2006/relationships/image" Target="../media/image1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 Id="rId3" Type="http://schemas.openxmlformats.org/officeDocument/2006/relationships/image" Target="../media/image1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 Id="rId3" Type="http://schemas.openxmlformats.org/officeDocument/2006/relationships/image" Target="../media/image2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9.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0.xml"/><Relationship Id="rId3" Type="http://schemas.openxmlformats.org/officeDocument/2006/relationships/image" Target="../media/image2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2.xml"/><Relationship Id="rId3" Type="http://schemas.openxmlformats.org/officeDocument/2006/relationships/image" Target="../media/image23.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3.xml"/><Relationship Id="rId3" Type="http://schemas.openxmlformats.org/officeDocument/2006/relationships/image" Target="../media/image2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9.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0.xml"/><Relationship Id="rId3" Type="http://schemas.openxmlformats.org/officeDocument/2006/relationships/image" Target="../media/image26.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1.xml"/><Relationship Id="rId3" Type="http://schemas.openxmlformats.org/officeDocument/2006/relationships/image" Target="../media/image24.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2.xml"/><Relationship Id="rId3" Type="http://schemas.openxmlformats.org/officeDocument/2006/relationships/image" Target="../media/image27.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3.xml"/><Relationship Id="rId3" Type="http://schemas.openxmlformats.org/officeDocument/2006/relationships/image" Target="../media/image28.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4.xml"/><Relationship Id="rId3" Type="http://schemas.openxmlformats.org/officeDocument/2006/relationships/image" Target="../media/image29.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5.xml"/><Relationship Id="rId3" Type="http://schemas.openxmlformats.org/officeDocument/2006/relationships/image" Target="../media/image31.jp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6.xml"/><Relationship Id="rId3" Type="http://schemas.openxmlformats.org/officeDocument/2006/relationships/image" Target="../media/image30.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7.xml"/><Relationship Id="rId3" Type="http://schemas.openxmlformats.org/officeDocument/2006/relationships/image" Target="../media/image32.png"/><Relationship Id="rId4" Type="http://schemas.openxmlformats.org/officeDocument/2006/relationships/image" Target="../media/image36.png"/><Relationship Id="rId5" Type="http://schemas.openxmlformats.org/officeDocument/2006/relationships/image" Target="../media/image33.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8.xml"/><Relationship Id="rId3" Type="http://schemas.openxmlformats.org/officeDocument/2006/relationships/image" Target="../media/image34.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9.xml"/><Relationship Id="rId3" Type="http://schemas.openxmlformats.org/officeDocument/2006/relationships/image" Target="../media/image3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jp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4.xml"/><Relationship Id="rId3" Type="http://schemas.openxmlformats.org/officeDocument/2006/relationships/image" Target="../media/image37.jp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6.xml"/><Relationship Id="rId3" Type="http://schemas.openxmlformats.org/officeDocument/2006/relationships/image" Target="../media/image4.jp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9.xml"/><Relationship Id="rId3" Type="http://schemas.openxmlformats.org/officeDocument/2006/relationships/hyperlink" Target="https://dcapswoz.ict.usc.edu/wwwedaic/" TargetMode="External"/><Relationship Id="rId4" Type="http://schemas.openxmlformats.org/officeDocument/2006/relationships/hyperlink" Target="https://docs.google.com/spreadsheets/d/14-jERbU1KCd-vQHZ_Ozt0I53Ljm2k2CNXXNP3XQhzC8/edit?usp=sharing" TargetMode="External"/><Relationship Id="rId5" Type="http://schemas.openxmlformats.org/officeDocument/2006/relationships/hyperlink" Target="https://med.stanford.edu/fastlab/research/imapp/msrs/_jcr_content/main/accordion/accordion_content3/download_256324296/file.res/PHQ9%20id%20date%2008.03.pdf"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0.xml"/><Relationship Id="rId3" Type="http://schemas.openxmlformats.org/officeDocument/2006/relationships/image" Target="../media/image3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8"/>
          <p:cNvSpPr txBox="1"/>
          <p:nvPr>
            <p:ph type="title"/>
          </p:nvPr>
        </p:nvSpPr>
        <p:spPr>
          <a:xfrm>
            <a:off x="314725" y="313950"/>
            <a:ext cx="8421000" cy="160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solidFill>
                  <a:schemeClr val="dk1"/>
                </a:solidFill>
              </a:rPr>
              <a:t>Audio-Based Stress Detection through Deep Learning</a:t>
            </a:r>
            <a:endParaRPr sz="3600"/>
          </a:p>
        </p:txBody>
      </p:sp>
      <p:sp>
        <p:nvSpPr>
          <p:cNvPr id="130" name="Google Shape;130;p28"/>
          <p:cNvSpPr txBox="1"/>
          <p:nvPr>
            <p:ph idx="1" type="subTitle"/>
          </p:nvPr>
        </p:nvSpPr>
        <p:spPr>
          <a:xfrm>
            <a:off x="314700" y="1916250"/>
            <a:ext cx="8421000" cy="56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Group Number - 8</a:t>
            </a:r>
            <a:endParaRPr b="1" sz="2000"/>
          </a:p>
        </p:txBody>
      </p:sp>
      <p:sp>
        <p:nvSpPr>
          <p:cNvPr id="131" name="Google Shape;131;p28"/>
          <p:cNvSpPr txBox="1"/>
          <p:nvPr/>
        </p:nvSpPr>
        <p:spPr>
          <a:xfrm>
            <a:off x="1167300" y="2536363"/>
            <a:ext cx="3545100" cy="229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2"/>
                </a:solidFill>
                <a:latin typeface="Lexend"/>
                <a:ea typeface="Lexend"/>
                <a:cs typeface="Lexend"/>
                <a:sym typeface="Lexend"/>
              </a:rPr>
              <a:t>Prepared By:</a:t>
            </a:r>
            <a:endParaRPr b="1" sz="1600">
              <a:solidFill>
                <a:schemeClr val="dk2"/>
              </a:solidFill>
              <a:latin typeface="Lexend"/>
              <a:ea typeface="Lexend"/>
              <a:cs typeface="Lexend"/>
              <a:sym typeface="Lexend"/>
            </a:endParaRPr>
          </a:p>
          <a:p>
            <a:pPr indent="0" lvl="0" marL="0" rtl="0" algn="l">
              <a:spcBef>
                <a:spcPts val="0"/>
              </a:spcBef>
              <a:spcAft>
                <a:spcPts val="0"/>
              </a:spcAft>
              <a:buNone/>
            </a:pPr>
            <a:r>
              <a:t/>
            </a:r>
            <a:endParaRPr b="1" sz="1600">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b="1" lang="en">
                <a:solidFill>
                  <a:schemeClr val="dk1"/>
                </a:solidFill>
                <a:latin typeface="Lexend"/>
                <a:ea typeface="Lexend"/>
                <a:cs typeface="Lexend"/>
                <a:sym typeface="Lexend"/>
              </a:rPr>
              <a:t>IIT2021163 - Saransh Gupta</a:t>
            </a:r>
            <a:endParaRPr b="1">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b="1" lang="en">
                <a:solidFill>
                  <a:schemeClr val="dk1"/>
                </a:solidFill>
                <a:latin typeface="Lexend"/>
                <a:ea typeface="Lexend"/>
                <a:cs typeface="Lexend"/>
                <a:sym typeface="Lexend"/>
              </a:rPr>
              <a:t>IIT2021153 - Aryan Pandey</a:t>
            </a:r>
            <a:endParaRPr b="1">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b="1" lang="en">
                <a:solidFill>
                  <a:schemeClr val="dk1"/>
                </a:solidFill>
                <a:latin typeface="Lexend"/>
                <a:ea typeface="Lexend"/>
                <a:cs typeface="Lexend"/>
                <a:sym typeface="Lexend"/>
              </a:rPr>
              <a:t>IIT2021122 - Jai Moryani</a:t>
            </a:r>
            <a:endParaRPr b="1">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b="1" lang="en">
                <a:solidFill>
                  <a:schemeClr val="dk1"/>
                </a:solidFill>
                <a:latin typeface="Lexend"/>
                <a:ea typeface="Lexend"/>
                <a:cs typeface="Lexend"/>
                <a:sym typeface="Lexend"/>
              </a:rPr>
              <a:t>IIT2021152 - Sumit Prakash</a:t>
            </a:r>
            <a:endParaRPr b="1">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b="1" lang="en">
                <a:solidFill>
                  <a:schemeClr val="dk1"/>
                </a:solidFill>
                <a:latin typeface="Lexend"/>
                <a:ea typeface="Lexend"/>
                <a:cs typeface="Lexend"/>
                <a:sym typeface="Lexend"/>
              </a:rPr>
              <a:t>IIT2021131 - Harsh Sharma</a:t>
            </a:r>
            <a:endParaRPr b="1">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b="1" lang="en">
                <a:solidFill>
                  <a:schemeClr val="dk1"/>
                </a:solidFill>
                <a:latin typeface="Lexend"/>
                <a:ea typeface="Lexend"/>
                <a:cs typeface="Lexend"/>
                <a:sym typeface="Lexend"/>
              </a:rPr>
              <a:t>IIT2021191 - Kushagra Jain</a:t>
            </a:r>
            <a:endParaRPr b="1">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b="1" lang="en">
                <a:solidFill>
                  <a:schemeClr val="dk1"/>
                </a:solidFill>
                <a:latin typeface="Lexend"/>
                <a:ea typeface="Lexend"/>
                <a:cs typeface="Lexend"/>
                <a:sym typeface="Lexend"/>
              </a:rPr>
              <a:t>IIT2021162 - Saransh Yadav</a:t>
            </a:r>
            <a:endParaRPr b="1">
              <a:solidFill>
                <a:schemeClr val="dk1"/>
              </a:solidFill>
              <a:latin typeface="Lexend"/>
              <a:ea typeface="Lexend"/>
              <a:cs typeface="Lexend"/>
              <a:sym typeface="Lexend"/>
            </a:endParaRPr>
          </a:p>
        </p:txBody>
      </p:sp>
      <p:sp>
        <p:nvSpPr>
          <p:cNvPr id="132" name="Google Shape;132;p28"/>
          <p:cNvSpPr txBox="1"/>
          <p:nvPr>
            <p:ph idx="1" type="subTitle"/>
          </p:nvPr>
        </p:nvSpPr>
        <p:spPr>
          <a:xfrm>
            <a:off x="314725" y="1476750"/>
            <a:ext cx="8421000" cy="56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2"/>
                </a:solidFill>
              </a:rPr>
              <a:t>Semester-5</a:t>
            </a:r>
            <a:endParaRPr b="1" sz="2000">
              <a:solidFill>
                <a:schemeClr val="dk2"/>
              </a:solidFill>
            </a:endParaRPr>
          </a:p>
        </p:txBody>
      </p:sp>
      <p:sp>
        <p:nvSpPr>
          <p:cNvPr id="133" name="Google Shape;133;p28"/>
          <p:cNvSpPr txBox="1"/>
          <p:nvPr/>
        </p:nvSpPr>
        <p:spPr>
          <a:xfrm>
            <a:off x="5190750" y="2536363"/>
            <a:ext cx="3545100" cy="229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2"/>
                </a:solidFill>
                <a:latin typeface="Lexend"/>
                <a:ea typeface="Lexend"/>
                <a:cs typeface="Lexend"/>
                <a:sym typeface="Lexend"/>
              </a:rPr>
              <a:t>Mentored</a:t>
            </a:r>
            <a:r>
              <a:rPr b="1" lang="en" sz="1600">
                <a:solidFill>
                  <a:schemeClr val="dk2"/>
                </a:solidFill>
                <a:latin typeface="Lexend"/>
                <a:ea typeface="Lexend"/>
                <a:cs typeface="Lexend"/>
                <a:sym typeface="Lexend"/>
              </a:rPr>
              <a:t> By:</a:t>
            </a:r>
            <a:endParaRPr b="1" sz="1600">
              <a:solidFill>
                <a:schemeClr val="dk2"/>
              </a:solidFill>
              <a:latin typeface="Lexend"/>
              <a:ea typeface="Lexend"/>
              <a:cs typeface="Lexend"/>
              <a:sym typeface="Lexend"/>
            </a:endParaRPr>
          </a:p>
          <a:p>
            <a:pPr indent="0" lvl="0" marL="0" rtl="0" algn="l">
              <a:spcBef>
                <a:spcPts val="0"/>
              </a:spcBef>
              <a:spcAft>
                <a:spcPts val="0"/>
              </a:spcAft>
              <a:buNone/>
            </a:pPr>
            <a:r>
              <a:t/>
            </a:r>
            <a:endParaRPr b="1" sz="1600">
              <a:solidFill>
                <a:schemeClr val="dk2"/>
              </a:solidFill>
              <a:latin typeface="Lexend"/>
              <a:ea typeface="Lexend"/>
              <a:cs typeface="Lexend"/>
              <a:sym typeface="Lexend"/>
            </a:endParaRPr>
          </a:p>
          <a:p>
            <a:pPr indent="0" lvl="0" marL="0" rtl="0" algn="l">
              <a:spcBef>
                <a:spcPts val="0"/>
              </a:spcBef>
              <a:spcAft>
                <a:spcPts val="0"/>
              </a:spcAft>
              <a:buNone/>
            </a:pPr>
            <a:r>
              <a:rPr b="1" lang="en">
                <a:solidFill>
                  <a:schemeClr val="dk1"/>
                </a:solidFill>
                <a:latin typeface="Lexend"/>
                <a:ea typeface="Lexend"/>
                <a:cs typeface="Lexend"/>
                <a:sym typeface="Lexend"/>
              </a:rPr>
              <a:t>Prof. Anupam Agrawal</a:t>
            </a:r>
            <a:endParaRPr b="1">
              <a:solidFill>
                <a:schemeClr val="dk1"/>
              </a:solidFill>
              <a:latin typeface="Lexend"/>
              <a:ea typeface="Lexend"/>
              <a:cs typeface="Lexend"/>
              <a:sym typeface="Lexend"/>
            </a:endParaRPr>
          </a:p>
          <a:p>
            <a:pPr indent="0" lvl="0" marL="457200" rtl="0" algn="l">
              <a:spcBef>
                <a:spcPts val="0"/>
              </a:spcBef>
              <a:spcAft>
                <a:spcPts val="0"/>
              </a:spcAft>
              <a:buNone/>
            </a:pPr>
            <a:r>
              <a:t/>
            </a:r>
            <a:endParaRPr b="1">
              <a:solidFill>
                <a:schemeClr val="dk1"/>
              </a:solidFill>
              <a:latin typeface="Lexend"/>
              <a:ea typeface="Lexend"/>
              <a:cs typeface="Lexend"/>
              <a:sym typeface="Lexe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7"/>
          <p:cNvSpPr txBox="1"/>
          <p:nvPr>
            <p:ph type="title"/>
          </p:nvPr>
        </p:nvSpPr>
        <p:spPr>
          <a:xfrm>
            <a:off x="720000" y="445025"/>
            <a:ext cx="7704000" cy="11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246" name="Google Shape;246;p37"/>
          <p:cNvSpPr txBox="1"/>
          <p:nvPr/>
        </p:nvSpPr>
        <p:spPr>
          <a:xfrm>
            <a:off x="1404075" y="2468725"/>
            <a:ext cx="7026900" cy="14496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b="1" lang="en" sz="1300">
                <a:solidFill>
                  <a:schemeClr val="dk1"/>
                </a:solidFill>
                <a:latin typeface="Lexend"/>
                <a:ea typeface="Lexend"/>
                <a:cs typeface="Lexend"/>
                <a:sym typeface="Lexend"/>
              </a:rPr>
              <a:t>Extensive Data Augmentation for Robust Model Training:</a:t>
            </a:r>
            <a:r>
              <a:rPr lang="en" sz="1300">
                <a:solidFill>
                  <a:schemeClr val="dk1"/>
                </a:solidFill>
                <a:latin typeface="Lexend"/>
                <a:ea typeface="Lexend"/>
                <a:cs typeface="Lexend"/>
                <a:sym typeface="Lexend"/>
              </a:rPr>
              <a:t> Apply a range of data augmentation techniques, including time warping, pitch shifting, and noise injection, to artificially expand the DAIC WOZ dataset. Quantitatively assess the impact of augmented data on model performance, specifically focusing on improvements in generalization and the model's ability to handle variations in stress-related audio patterns.</a:t>
            </a:r>
            <a:endParaRPr sz="1300">
              <a:solidFill>
                <a:schemeClr val="dk1"/>
              </a:solidFill>
              <a:latin typeface="Lexend"/>
              <a:ea typeface="Lexend"/>
              <a:cs typeface="Lexend"/>
              <a:sym typeface="Lexend"/>
            </a:endParaRPr>
          </a:p>
          <a:p>
            <a:pPr indent="0" lvl="0" marL="0" rtl="0" algn="l">
              <a:spcBef>
                <a:spcPts val="1000"/>
              </a:spcBef>
              <a:spcAft>
                <a:spcPts val="0"/>
              </a:spcAft>
              <a:buNone/>
            </a:pPr>
            <a:r>
              <a:t/>
            </a:r>
            <a:endParaRPr sz="1300">
              <a:solidFill>
                <a:schemeClr val="dk1"/>
              </a:solidFill>
              <a:latin typeface="Lexend"/>
              <a:ea typeface="Lexend"/>
              <a:cs typeface="Lexend"/>
              <a:sym typeface="Lexend"/>
            </a:endParaRPr>
          </a:p>
        </p:txBody>
      </p:sp>
      <p:sp>
        <p:nvSpPr>
          <p:cNvPr id="247" name="Google Shape;247;p37"/>
          <p:cNvSpPr txBox="1"/>
          <p:nvPr/>
        </p:nvSpPr>
        <p:spPr>
          <a:xfrm>
            <a:off x="1404075" y="1353975"/>
            <a:ext cx="7026900" cy="12882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b="1" lang="en" sz="1300">
                <a:solidFill>
                  <a:schemeClr val="dk1"/>
                </a:solidFill>
                <a:latin typeface="Lexend"/>
                <a:ea typeface="Lexend"/>
                <a:cs typeface="Lexend"/>
                <a:sym typeface="Lexend"/>
              </a:rPr>
              <a:t>Comparative Analysis with State-of-the-Art Techniques: </a:t>
            </a:r>
            <a:r>
              <a:rPr lang="en" sz="1300">
                <a:solidFill>
                  <a:schemeClr val="dk1"/>
                </a:solidFill>
                <a:latin typeface="Lexend"/>
                <a:ea typeface="Lexend"/>
                <a:cs typeface="Lexend"/>
                <a:sym typeface="Lexend"/>
              </a:rPr>
              <a:t>Conduct a comprehensive literature review to identify and understand the state-of-the-art techniques in audio-based stress detection. Implement and evaluate our proposed CNN-DNN-LSTM model against benchmark models from the literature, considering key performance metrics such as accuracy, precision, recall, and F1 score.</a:t>
            </a:r>
            <a:endParaRPr sz="1300">
              <a:solidFill>
                <a:schemeClr val="dk1"/>
              </a:solidFill>
              <a:latin typeface="Lexend"/>
              <a:ea typeface="Lexend"/>
              <a:cs typeface="Lexend"/>
              <a:sym typeface="Lexend"/>
            </a:endParaRPr>
          </a:p>
          <a:p>
            <a:pPr indent="0" lvl="0" marL="0" rtl="0" algn="l">
              <a:spcBef>
                <a:spcPts val="1000"/>
              </a:spcBef>
              <a:spcAft>
                <a:spcPts val="0"/>
              </a:spcAft>
              <a:buNone/>
            </a:pPr>
            <a:r>
              <a:t/>
            </a:r>
            <a:endParaRPr sz="1300">
              <a:solidFill>
                <a:schemeClr val="dk1"/>
              </a:solidFill>
              <a:latin typeface="Lexend"/>
              <a:ea typeface="Lexend"/>
              <a:cs typeface="Lexend"/>
              <a:sym typeface="Lexend"/>
            </a:endParaRPr>
          </a:p>
        </p:txBody>
      </p:sp>
      <p:sp>
        <p:nvSpPr>
          <p:cNvPr id="248" name="Google Shape;248;p37"/>
          <p:cNvSpPr/>
          <p:nvPr/>
        </p:nvSpPr>
        <p:spPr>
          <a:xfrm>
            <a:off x="834450" y="3739275"/>
            <a:ext cx="525000" cy="525000"/>
          </a:xfrm>
          <a:prstGeom prst="ellipse">
            <a:avLst/>
          </a:prstGeom>
          <a:solidFill>
            <a:schemeClr val="accent4"/>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03</a:t>
            </a:r>
            <a:endParaRPr b="1" sz="1600">
              <a:solidFill>
                <a:schemeClr val="accent5"/>
              </a:solidFill>
              <a:latin typeface="Lexend"/>
              <a:ea typeface="Lexend"/>
              <a:cs typeface="Lexend"/>
              <a:sym typeface="Lexend"/>
            </a:endParaRPr>
          </a:p>
        </p:txBody>
      </p:sp>
      <p:sp>
        <p:nvSpPr>
          <p:cNvPr id="249" name="Google Shape;249;p37"/>
          <p:cNvSpPr/>
          <p:nvPr/>
        </p:nvSpPr>
        <p:spPr>
          <a:xfrm>
            <a:off x="834450" y="1391037"/>
            <a:ext cx="525000" cy="5250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01</a:t>
            </a:r>
            <a:endParaRPr b="1" sz="1600">
              <a:solidFill>
                <a:schemeClr val="accent5"/>
              </a:solidFill>
              <a:latin typeface="Lexend"/>
              <a:ea typeface="Lexend"/>
              <a:cs typeface="Lexend"/>
              <a:sym typeface="Lexend"/>
            </a:endParaRPr>
          </a:p>
        </p:txBody>
      </p:sp>
      <p:sp>
        <p:nvSpPr>
          <p:cNvPr id="250" name="Google Shape;250;p37"/>
          <p:cNvSpPr/>
          <p:nvPr/>
        </p:nvSpPr>
        <p:spPr>
          <a:xfrm>
            <a:off x="834450" y="2488950"/>
            <a:ext cx="525000" cy="525000"/>
          </a:xfrm>
          <a:prstGeom prst="ellipse">
            <a:avLst/>
          </a:prstGeom>
          <a:solidFill>
            <a:schemeClr val="dk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02</a:t>
            </a:r>
            <a:endParaRPr b="1" sz="1600">
              <a:solidFill>
                <a:schemeClr val="accent5"/>
              </a:solidFill>
              <a:latin typeface="Lexend"/>
              <a:ea typeface="Lexend"/>
              <a:cs typeface="Lexend"/>
              <a:sym typeface="Lexend"/>
            </a:endParaRPr>
          </a:p>
        </p:txBody>
      </p:sp>
      <p:sp>
        <p:nvSpPr>
          <p:cNvPr id="251" name="Google Shape;251;p37"/>
          <p:cNvSpPr txBox="1"/>
          <p:nvPr/>
        </p:nvSpPr>
        <p:spPr>
          <a:xfrm>
            <a:off x="1404075" y="3916525"/>
            <a:ext cx="7026900" cy="14496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b="1" lang="en" sz="1300">
                <a:solidFill>
                  <a:schemeClr val="dk1"/>
                </a:solidFill>
                <a:latin typeface="Lexend"/>
                <a:ea typeface="Lexend"/>
                <a:cs typeface="Lexend"/>
                <a:sym typeface="Lexend"/>
              </a:rPr>
              <a:t>F</a:t>
            </a:r>
            <a:r>
              <a:rPr b="1" lang="en" sz="1300">
                <a:solidFill>
                  <a:schemeClr val="dk1"/>
                </a:solidFill>
                <a:latin typeface="Lexend"/>
                <a:ea typeface="Lexend"/>
                <a:cs typeface="Lexend"/>
                <a:sym typeface="Lexend"/>
              </a:rPr>
              <a:t>eature Engineering and Comparative Analysis: </a:t>
            </a:r>
            <a:r>
              <a:rPr lang="en" sz="1300">
                <a:solidFill>
                  <a:schemeClr val="dk1"/>
                </a:solidFill>
                <a:latin typeface="Lexend"/>
                <a:ea typeface="Lexend"/>
                <a:cs typeface="Lexend"/>
                <a:sym typeface="Lexend"/>
              </a:rPr>
              <a:t>Explore various feature extraction methods for stress-related audio signals, including spectrogram-based features and statistical measures. Compare the performance of our proposed feature extraction techniques with traditional methods, such as Mel-frequency cepstral coefficients (MFCCs), to identify the most informative features for stress detection in the DAIC WOZ dataset.</a:t>
            </a:r>
            <a:endParaRPr sz="1300">
              <a:solidFill>
                <a:schemeClr val="dk1"/>
              </a:solidFill>
              <a:latin typeface="Lexend"/>
              <a:ea typeface="Lexend"/>
              <a:cs typeface="Lexend"/>
              <a:sym typeface="Lexend"/>
            </a:endParaRPr>
          </a:p>
          <a:p>
            <a:pPr indent="0" lvl="0" marL="0" rtl="0" algn="l">
              <a:spcBef>
                <a:spcPts val="1000"/>
              </a:spcBef>
              <a:spcAft>
                <a:spcPts val="0"/>
              </a:spcAft>
              <a:buNone/>
            </a:pPr>
            <a:r>
              <a:t/>
            </a:r>
            <a:endParaRPr b="1" sz="1300">
              <a:solidFill>
                <a:schemeClr val="dk1"/>
              </a:solidFill>
              <a:latin typeface="Lexend"/>
              <a:ea typeface="Lexend"/>
              <a:cs typeface="Lexend"/>
              <a:sym typeface="Lexend"/>
            </a:endParaRPr>
          </a:p>
          <a:p>
            <a:pPr indent="0" lvl="0" marL="0" rtl="0" algn="l">
              <a:spcBef>
                <a:spcPts val="1000"/>
              </a:spcBef>
              <a:spcAft>
                <a:spcPts val="0"/>
              </a:spcAft>
              <a:buNone/>
            </a:pPr>
            <a:r>
              <a:t/>
            </a:r>
            <a:endParaRPr sz="1300">
              <a:solidFill>
                <a:schemeClr val="dk1"/>
              </a:solidFill>
              <a:latin typeface="Lexend"/>
              <a:ea typeface="Lexend"/>
              <a:cs typeface="Lexend"/>
              <a:sym typeface="Lexen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8"/>
          <p:cNvSpPr txBox="1"/>
          <p:nvPr>
            <p:ph type="title"/>
          </p:nvPr>
        </p:nvSpPr>
        <p:spPr>
          <a:xfrm>
            <a:off x="720000" y="445025"/>
            <a:ext cx="7704000" cy="11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257" name="Google Shape;257;p38"/>
          <p:cNvSpPr txBox="1"/>
          <p:nvPr/>
        </p:nvSpPr>
        <p:spPr>
          <a:xfrm>
            <a:off x="1404075" y="2749138"/>
            <a:ext cx="7026900" cy="7851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b="1" lang="en" sz="1300">
                <a:solidFill>
                  <a:schemeClr val="dk1"/>
                </a:solidFill>
                <a:latin typeface="Lexend"/>
                <a:ea typeface="Lexend"/>
                <a:cs typeface="Lexend"/>
                <a:sym typeface="Lexend"/>
              </a:rPr>
              <a:t>Addressing Class Imbalanc</a:t>
            </a:r>
            <a:r>
              <a:rPr b="1" lang="en" sz="1300">
                <a:solidFill>
                  <a:schemeClr val="dk1"/>
                </a:solidFill>
                <a:latin typeface="Lexend"/>
                <a:ea typeface="Lexend"/>
                <a:cs typeface="Lexend"/>
                <a:sym typeface="Lexend"/>
              </a:rPr>
              <a:t>e: </a:t>
            </a:r>
            <a:r>
              <a:rPr lang="en" sz="1300">
                <a:solidFill>
                  <a:schemeClr val="dk1"/>
                </a:solidFill>
                <a:latin typeface="Lexend"/>
                <a:ea typeface="Lexend"/>
                <a:cs typeface="Lexend"/>
                <a:sym typeface="Lexend"/>
              </a:rPr>
              <a:t>Develop and implement strategies to address class imbalance in stress and non-stress labels within the DAIC WOZ dataset. Investigate techniques such as oversampling, undersampling, or the use of weighted loss functions to ensure the model effectively learns from both classes, preventing bias toward the majority class.</a:t>
            </a:r>
            <a:endParaRPr sz="1300">
              <a:solidFill>
                <a:schemeClr val="dk1"/>
              </a:solidFill>
              <a:latin typeface="Lexend"/>
              <a:ea typeface="Lexend"/>
              <a:cs typeface="Lexend"/>
              <a:sym typeface="Lexend"/>
            </a:endParaRPr>
          </a:p>
          <a:p>
            <a:pPr indent="0" lvl="0" marL="0" rtl="0" algn="l">
              <a:spcBef>
                <a:spcPts val="1000"/>
              </a:spcBef>
              <a:spcAft>
                <a:spcPts val="0"/>
              </a:spcAft>
              <a:buNone/>
            </a:pPr>
            <a:r>
              <a:t/>
            </a:r>
            <a:endParaRPr b="1" sz="1300">
              <a:solidFill>
                <a:schemeClr val="dk1"/>
              </a:solidFill>
              <a:latin typeface="Lexend"/>
              <a:ea typeface="Lexend"/>
              <a:cs typeface="Lexend"/>
              <a:sym typeface="Lexend"/>
            </a:endParaRPr>
          </a:p>
        </p:txBody>
      </p:sp>
      <p:sp>
        <p:nvSpPr>
          <p:cNvPr id="258" name="Google Shape;258;p38"/>
          <p:cNvSpPr/>
          <p:nvPr/>
        </p:nvSpPr>
        <p:spPr>
          <a:xfrm>
            <a:off x="834450" y="2518925"/>
            <a:ext cx="525000" cy="525000"/>
          </a:xfrm>
          <a:prstGeom prst="ellipse">
            <a:avLst/>
          </a:prstGeom>
          <a:solidFill>
            <a:schemeClr val="dk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05</a:t>
            </a:r>
            <a:endParaRPr b="1" sz="1600">
              <a:solidFill>
                <a:schemeClr val="accent5"/>
              </a:solidFill>
              <a:latin typeface="Lexend"/>
              <a:ea typeface="Lexend"/>
              <a:cs typeface="Lexend"/>
              <a:sym typeface="Lexend"/>
            </a:endParaRPr>
          </a:p>
        </p:txBody>
      </p:sp>
      <p:sp>
        <p:nvSpPr>
          <p:cNvPr id="259" name="Google Shape;259;p38"/>
          <p:cNvSpPr txBox="1"/>
          <p:nvPr/>
        </p:nvSpPr>
        <p:spPr>
          <a:xfrm>
            <a:off x="1404075" y="1374575"/>
            <a:ext cx="7026900" cy="12954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b="1" lang="en" sz="1300">
                <a:solidFill>
                  <a:schemeClr val="dk1"/>
                </a:solidFill>
                <a:latin typeface="Lexend"/>
                <a:ea typeface="Lexend"/>
                <a:cs typeface="Lexend"/>
                <a:sym typeface="Lexend"/>
              </a:rPr>
              <a:t>Temporal Context Learning with Long Short-Term Memory (LSTM): </a:t>
            </a:r>
            <a:r>
              <a:rPr lang="en" sz="1300">
                <a:solidFill>
                  <a:schemeClr val="dk1"/>
                </a:solidFill>
                <a:latin typeface="Lexend"/>
                <a:ea typeface="Lexend"/>
                <a:cs typeface="Lexend"/>
                <a:sym typeface="Lexend"/>
              </a:rPr>
              <a:t>Enhance the LSTM architecture to capture long-term dependencies in stress-related audio sequences. Investigate optimal sequence lengths, memory cell configurations, and attention mechanisms to improve the model's understanding of temporal dynamics and nuanced patterns associated with stress.</a:t>
            </a:r>
            <a:endParaRPr sz="1300">
              <a:solidFill>
                <a:schemeClr val="dk1"/>
              </a:solidFill>
              <a:latin typeface="Lexend"/>
              <a:ea typeface="Lexend"/>
              <a:cs typeface="Lexend"/>
              <a:sym typeface="Lexend"/>
            </a:endParaRPr>
          </a:p>
          <a:p>
            <a:pPr indent="0" lvl="0" marL="0" rtl="0" algn="l">
              <a:spcBef>
                <a:spcPts val="1000"/>
              </a:spcBef>
              <a:spcAft>
                <a:spcPts val="0"/>
              </a:spcAft>
              <a:buNone/>
            </a:pPr>
            <a:r>
              <a:t/>
            </a:r>
            <a:endParaRPr b="1" sz="1300">
              <a:solidFill>
                <a:schemeClr val="dk1"/>
              </a:solidFill>
              <a:latin typeface="Lexend"/>
              <a:ea typeface="Lexend"/>
              <a:cs typeface="Lexend"/>
              <a:sym typeface="Lexend"/>
            </a:endParaRPr>
          </a:p>
        </p:txBody>
      </p:sp>
      <p:sp>
        <p:nvSpPr>
          <p:cNvPr id="260" name="Google Shape;260;p38"/>
          <p:cNvSpPr/>
          <p:nvPr/>
        </p:nvSpPr>
        <p:spPr>
          <a:xfrm>
            <a:off x="834450" y="1391037"/>
            <a:ext cx="525000" cy="525000"/>
          </a:xfrm>
          <a:prstGeom prst="ellipse">
            <a:avLst/>
          </a:prstGeom>
          <a:solidFill>
            <a:srgbClr val="93C47D"/>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04</a:t>
            </a:r>
            <a:endParaRPr b="1" sz="1600">
              <a:solidFill>
                <a:schemeClr val="accent5"/>
              </a:solidFill>
              <a:latin typeface="Lexend"/>
              <a:ea typeface="Lexend"/>
              <a:cs typeface="Lexend"/>
              <a:sym typeface="Lexend"/>
            </a:endParaRPr>
          </a:p>
        </p:txBody>
      </p:sp>
      <p:sp>
        <p:nvSpPr>
          <p:cNvPr id="261" name="Google Shape;261;p38"/>
          <p:cNvSpPr/>
          <p:nvPr/>
        </p:nvSpPr>
        <p:spPr>
          <a:xfrm>
            <a:off x="834450" y="3663075"/>
            <a:ext cx="525000" cy="525000"/>
          </a:xfrm>
          <a:prstGeom prst="ellipse">
            <a:avLst/>
          </a:prstGeom>
          <a:solidFill>
            <a:schemeClr val="accent4"/>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06</a:t>
            </a:r>
            <a:endParaRPr b="1" sz="1600">
              <a:solidFill>
                <a:schemeClr val="accent5"/>
              </a:solidFill>
              <a:latin typeface="Lexend"/>
              <a:ea typeface="Lexend"/>
              <a:cs typeface="Lexend"/>
              <a:sym typeface="Lexend"/>
            </a:endParaRPr>
          </a:p>
        </p:txBody>
      </p:sp>
      <p:sp>
        <p:nvSpPr>
          <p:cNvPr id="262" name="Google Shape;262;p38"/>
          <p:cNvSpPr txBox="1"/>
          <p:nvPr/>
        </p:nvSpPr>
        <p:spPr>
          <a:xfrm>
            <a:off x="1404075" y="3916525"/>
            <a:ext cx="7026900" cy="14496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b="1" lang="en" sz="1300">
                <a:solidFill>
                  <a:schemeClr val="dk1"/>
                </a:solidFill>
                <a:latin typeface="Lexend"/>
                <a:ea typeface="Lexend"/>
                <a:cs typeface="Lexend"/>
                <a:sym typeface="Lexend"/>
              </a:rPr>
              <a:t>Real-World Applicability and User Feedback: </a:t>
            </a:r>
            <a:r>
              <a:rPr lang="en" sz="1300">
                <a:solidFill>
                  <a:schemeClr val="dk1"/>
                </a:solidFill>
                <a:latin typeface="Lexend"/>
                <a:ea typeface="Lexend"/>
                <a:cs typeface="Lexend"/>
                <a:sym typeface="Lexend"/>
              </a:rPr>
              <a:t>Deploy the trained model in a simulated real-world environment, involving potential end-users and stakeholders. Collect qualitative feedback on the model's usability, interpretability, and overall performance. Incorporate user input to iteratively refine the model and enhance its practical utility in stress detection applications.</a:t>
            </a:r>
            <a:endParaRPr sz="1300">
              <a:solidFill>
                <a:schemeClr val="dk1"/>
              </a:solidFill>
              <a:latin typeface="Lexend"/>
              <a:ea typeface="Lexend"/>
              <a:cs typeface="Lexend"/>
              <a:sym typeface="Lexend"/>
            </a:endParaRPr>
          </a:p>
          <a:p>
            <a:pPr indent="0" lvl="0" marL="0" rtl="0" algn="l">
              <a:spcBef>
                <a:spcPts val="1000"/>
              </a:spcBef>
              <a:spcAft>
                <a:spcPts val="0"/>
              </a:spcAft>
              <a:buNone/>
            </a:pPr>
            <a:r>
              <a:t/>
            </a:r>
            <a:endParaRPr b="1" sz="1300">
              <a:solidFill>
                <a:schemeClr val="dk1"/>
              </a:solidFill>
              <a:latin typeface="Lexend"/>
              <a:ea typeface="Lexend"/>
              <a:cs typeface="Lexend"/>
              <a:sym typeface="Lexend"/>
            </a:endParaRPr>
          </a:p>
          <a:p>
            <a:pPr indent="0" lvl="0" marL="0" rtl="0" algn="l">
              <a:spcBef>
                <a:spcPts val="1000"/>
              </a:spcBef>
              <a:spcAft>
                <a:spcPts val="0"/>
              </a:spcAft>
              <a:buNone/>
            </a:pPr>
            <a:r>
              <a:t/>
            </a:r>
            <a:endParaRPr b="1" sz="1300">
              <a:solidFill>
                <a:schemeClr val="dk1"/>
              </a:solidFill>
              <a:latin typeface="Lexend"/>
              <a:ea typeface="Lexend"/>
              <a:cs typeface="Lexend"/>
              <a:sym typeface="Lexend"/>
            </a:endParaRPr>
          </a:p>
          <a:p>
            <a:pPr indent="0" lvl="0" marL="0" rtl="0" algn="l">
              <a:spcBef>
                <a:spcPts val="1000"/>
              </a:spcBef>
              <a:spcAft>
                <a:spcPts val="0"/>
              </a:spcAft>
              <a:buNone/>
            </a:pPr>
            <a:r>
              <a:t/>
            </a:r>
            <a:endParaRPr sz="1300">
              <a:solidFill>
                <a:schemeClr val="dk1"/>
              </a:solidFill>
              <a:latin typeface="Lexend"/>
              <a:ea typeface="Lexend"/>
              <a:cs typeface="Lexend"/>
              <a:sym typeface="Lexen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9"/>
          <p:cNvSpPr txBox="1"/>
          <p:nvPr>
            <p:ph type="title"/>
          </p:nvPr>
        </p:nvSpPr>
        <p:spPr>
          <a:xfrm>
            <a:off x="713225" y="2713375"/>
            <a:ext cx="4905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Literature Review</a:t>
            </a:r>
            <a:endParaRPr b="1">
              <a:solidFill>
                <a:schemeClr val="accent5"/>
              </a:solidFill>
            </a:endParaRPr>
          </a:p>
        </p:txBody>
      </p:sp>
      <p:sp>
        <p:nvSpPr>
          <p:cNvPr id="268" name="Google Shape;268;p39"/>
          <p:cNvSpPr txBox="1"/>
          <p:nvPr>
            <p:ph idx="2" type="title"/>
          </p:nvPr>
        </p:nvSpPr>
        <p:spPr>
          <a:xfrm>
            <a:off x="713225" y="1512125"/>
            <a:ext cx="1962900" cy="97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pic>
        <p:nvPicPr>
          <p:cNvPr id="269" name="Google Shape;269;p39"/>
          <p:cNvPicPr preferRelativeResize="0"/>
          <p:nvPr>
            <p:ph idx="3" type="pic"/>
          </p:nvPr>
        </p:nvPicPr>
        <p:blipFill rotWithShape="1">
          <a:blip r:embed="rId3">
            <a:alphaModFix/>
          </a:blip>
          <a:srcRect b="0" l="4841" r="4841" t="0"/>
          <a:stretch/>
        </p:blipFill>
        <p:spPr>
          <a:xfrm>
            <a:off x="5587500" y="539500"/>
            <a:ext cx="3670800" cy="4064400"/>
          </a:xfrm>
          <a:prstGeom prst="rect">
            <a:avLst/>
          </a:prstGeom>
        </p:spPr>
      </p:pic>
      <p:sp>
        <p:nvSpPr>
          <p:cNvPr id="270" name="Google Shape;270;p39"/>
          <p:cNvSpPr/>
          <p:nvPr/>
        </p:nvSpPr>
        <p:spPr>
          <a:xfrm>
            <a:off x="5178925" y="539500"/>
            <a:ext cx="954000" cy="954300"/>
          </a:xfrm>
          <a:prstGeom prst="ellipse">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9"/>
          <p:cNvSpPr/>
          <p:nvPr/>
        </p:nvSpPr>
        <p:spPr>
          <a:xfrm>
            <a:off x="8108300" y="4105263"/>
            <a:ext cx="173100" cy="862800"/>
          </a:xfrm>
          <a:prstGeom prst="rect">
            <a:avLst/>
          </a:prstGeom>
          <a:solidFill>
            <a:srgbClr val="FACD77">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0"/>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0"/>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0"/>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Literature Review</a:t>
            </a:r>
            <a:r>
              <a:rPr lang="en" sz="1200"/>
              <a:t>[1][2][3]</a:t>
            </a:r>
            <a:endParaRPr/>
          </a:p>
          <a:p>
            <a:pPr indent="0" lvl="0" marL="0" rtl="0" algn="l">
              <a:spcBef>
                <a:spcPts val="0"/>
              </a:spcBef>
              <a:spcAft>
                <a:spcPts val="0"/>
              </a:spcAft>
              <a:buNone/>
            </a:pPr>
            <a:r>
              <a:t/>
            </a:r>
            <a:endParaRPr/>
          </a:p>
        </p:txBody>
      </p:sp>
      <p:sp>
        <p:nvSpPr>
          <p:cNvPr id="279" name="Google Shape;279;p40"/>
          <p:cNvSpPr txBox="1"/>
          <p:nvPr>
            <p:ph idx="1" type="subTitle"/>
          </p:nvPr>
        </p:nvSpPr>
        <p:spPr>
          <a:xfrm>
            <a:off x="334325" y="1516825"/>
            <a:ext cx="8743800" cy="26772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lang="en">
                <a:solidFill>
                  <a:schemeClr val="accent5"/>
                </a:solidFill>
              </a:rPr>
              <a:t>Audio-based stress detection using deep learning is an emerging and promising field of research. Deep learning techniques, particularly neural networks, have shown significant potential in automatically identifying stress and related emotional states from audio data. </a:t>
            </a:r>
            <a:endParaRPr>
              <a:solidFill>
                <a:schemeClr val="accent5"/>
              </a:solidFill>
            </a:endParaRPr>
          </a:p>
          <a:p>
            <a:pPr indent="-311150" lvl="0" marL="457200" rtl="0" algn="l">
              <a:spcBef>
                <a:spcPts val="0"/>
              </a:spcBef>
              <a:spcAft>
                <a:spcPts val="0"/>
              </a:spcAft>
              <a:buClr>
                <a:schemeClr val="accent5"/>
              </a:buClr>
              <a:buSzPts val="1300"/>
              <a:buChar char="●"/>
            </a:pPr>
            <a:r>
              <a:rPr lang="en">
                <a:solidFill>
                  <a:schemeClr val="accent5"/>
                </a:solidFill>
              </a:rPr>
              <a:t>Deep neural networks, including Convolutional Neural Networks (CNNs), Recurrent Neural Networks (RNNs), and more recently, Transformers, have been used to extract features and model patterns from audio data related to stress. CNNs are often used for feature extraction from spectrograms, while RNNs are employed for sequential data analysis.</a:t>
            </a:r>
            <a:endParaRPr>
              <a:solidFill>
                <a:schemeClr val="accent5"/>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1"/>
          <p:cNvSpPr txBox="1"/>
          <p:nvPr>
            <p:ph idx="3" type="subTitle"/>
          </p:nvPr>
        </p:nvSpPr>
        <p:spPr>
          <a:xfrm>
            <a:off x="2274550" y="4478572"/>
            <a:ext cx="5017500" cy="49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Realtime Stress-Detection based on audio processing.</a:t>
            </a:r>
            <a:endParaRPr/>
          </a:p>
        </p:txBody>
      </p:sp>
      <p:pic>
        <p:nvPicPr>
          <p:cNvPr id="285" name="Google Shape;285;p41"/>
          <p:cNvPicPr preferRelativeResize="0"/>
          <p:nvPr/>
        </p:nvPicPr>
        <p:blipFill>
          <a:blip r:embed="rId3">
            <a:alphaModFix/>
          </a:blip>
          <a:stretch>
            <a:fillRect/>
          </a:stretch>
        </p:blipFill>
        <p:spPr>
          <a:xfrm>
            <a:off x="1777763" y="315350"/>
            <a:ext cx="5695575" cy="2559350"/>
          </a:xfrm>
          <a:prstGeom prst="rect">
            <a:avLst/>
          </a:prstGeom>
          <a:noFill/>
          <a:ln>
            <a:noFill/>
          </a:ln>
        </p:spPr>
      </p:pic>
      <p:pic>
        <p:nvPicPr>
          <p:cNvPr id="286" name="Google Shape;286;p41"/>
          <p:cNvPicPr preferRelativeResize="0"/>
          <p:nvPr/>
        </p:nvPicPr>
        <p:blipFill>
          <a:blip r:embed="rId4">
            <a:alphaModFix/>
          </a:blip>
          <a:stretch>
            <a:fillRect/>
          </a:stretch>
        </p:blipFill>
        <p:spPr>
          <a:xfrm>
            <a:off x="2274550" y="3028150"/>
            <a:ext cx="4594900" cy="1450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2"/>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2"/>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2"/>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Literature Review</a:t>
            </a:r>
            <a:r>
              <a:rPr lang="en" sz="1200"/>
              <a:t>[1][2][3]</a:t>
            </a:r>
            <a:endParaRPr/>
          </a:p>
        </p:txBody>
      </p:sp>
      <p:sp>
        <p:nvSpPr>
          <p:cNvPr id="294" name="Google Shape;294;p42"/>
          <p:cNvSpPr txBox="1"/>
          <p:nvPr>
            <p:ph idx="1" type="subTitle"/>
          </p:nvPr>
        </p:nvSpPr>
        <p:spPr>
          <a:xfrm>
            <a:off x="786300" y="1277450"/>
            <a:ext cx="7571400" cy="308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chemeClr val="accent5"/>
                </a:solidFill>
              </a:rPr>
              <a:t>Review of Selected Studies :</a:t>
            </a:r>
            <a:endParaRPr b="1" sz="1500">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Audio based depression detection using Convolutional Autoencoder(Sara Sardari, Bahareh Nakisa, Mohammed Naim Rastgoo, Peter Eklund) : </a:t>
            </a:r>
            <a:br>
              <a:rPr b="1" lang="en">
                <a:solidFill>
                  <a:schemeClr val="accent5"/>
                </a:solidFill>
              </a:rPr>
            </a:br>
            <a:r>
              <a:rPr lang="en">
                <a:solidFill>
                  <a:schemeClr val="accent5"/>
                </a:solidFill>
              </a:rPr>
              <a:t>The paper introduces an efficient audio-based Automatic Depression Detection (ADD) framework, leveraging a Convolutional Neural Network-based Autoencoder (CNN AE) for feature extraction. Overcoming challenges of hand-crafted features, the proposed method significantly improves depression identification accuracy. Employing cluster-based sampling to address sample imbalance, the framework outperforms existing models, demonstrating a minimum 7% improvement in F-measure for depression classification on the DAIC-WOZ dataset.</a:t>
            </a:r>
            <a:endParaRPr>
              <a:solidFill>
                <a:schemeClr val="accent5"/>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3"/>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3"/>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3"/>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Literature Review</a:t>
            </a:r>
            <a:r>
              <a:rPr lang="en" sz="1200"/>
              <a:t>[1][2][3]</a:t>
            </a:r>
            <a:endParaRPr/>
          </a:p>
        </p:txBody>
      </p:sp>
      <p:sp>
        <p:nvSpPr>
          <p:cNvPr id="302" name="Google Shape;302;p43"/>
          <p:cNvSpPr txBox="1"/>
          <p:nvPr>
            <p:ph idx="1" type="subTitle"/>
          </p:nvPr>
        </p:nvSpPr>
        <p:spPr>
          <a:xfrm>
            <a:off x="786300" y="1277450"/>
            <a:ext cx="7571400" cy="308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chemeClr val="accent5"/>
                </a:solidFill>
              </a:rPr>
              <a:t>Review of Selected Studies :</a:t>
            </a:r>
            <a:endParaRPr b="1" sz="1500">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End-to-end multimodal clinical depression recognition using deep neural networks: A comparative analysis(Muhammad Muzammel, Hanan Salamb, Alice Othmani)</a:t>
            </a:r>
            <a:r>
              <a:rPr b="1" lang="en">
                <a:solidFill>
                  <a:schemeClr val="accent5"/>
                </a:solidFill>
              </a:rPr>
              <a:t>: </a:t>
            </a:r>
            <a:br>
              <a:rPr b="1" lang="en">
                <a:solidFill>
                  <a:schemeClr val="accent5"/>
                </a:solidFill>
              </a:rPr>
            </a:br>
            <a:r>
              <a:rPr lang="en">
                <a:solidFill>
                  <a:schemeClr val="accent5"/>
                </a:solidFill>
              </a:rPr>
              <a:t>This literature review evaluates multimodal depression recognition, focusing on audio-based Convolutional Neural Networks (CNNs) and Long Short-Term Memory (LSTM). Results show LSTM-based audio features slightly outperform CNNs for binary depression classes. Model-level fusion of deep audio and visual features using LSTM achieves the highest accuracy (77.16%), outperforming state-of-the-art approaches on the DAIC-WOZ dataset with an accuracy of 95.38% for binary depression detection. This architecture, with a speech segment under 8 seconds and a prediction time under 6ms, is suitable for real-world clinical applications.</a:t>
            </a:r>
            <a:endParaRPr>
              <a:solidFill>
                <a:schemeClr val="accent5"/>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4"/>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4"/>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4"/>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Literature Review</a:t>
            </a:r>
            <a:r>
              <a:rPr lang="en" sz="1200"/>
              <a:t>[1][2][3]</a:t>
            </a:r>
            <a:endParaRPr/>
          </a:p>
        </p:txBody>
      </p:sp>
      <p:sp>
        <p:nvSpPr>
          <p:cNvPr id="310" name="Google Shape;310;p44"/>
          <p:cNvSpPr txBox="1"/>
          <p:nvPr>
            <p:ph idx="1" type="subTitle"/>
          </p:nvPr>
        </p:nvSpPr>
        <p:spPr>
          <a:xfrm>
            <a:off x="786300" y="1277450"/>
            <a:ext cx="7571400" cy="308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chemeClr val="accent5"/>
                </a:solidFill>
              </a:rPr>
              <a:t>Review of Selected Studies :</a:t>
            </a:r>
            <a:endParaRPr b="1" sz="1500">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Speech Emotion Analysis Using Machine Learning for Depression Recognition(S Bhavya, Royson Clausit Dmello, Ashish Nayak and Sakshi S Bangera)</a:t>
            </a:r>
            <a:r>
              <a:rPr b="1" lang="en">
                <a:solidFill>
                  <a:schemeClr val="accent5"/>
                </a:solidFill>
              </a:rPr>
              <a:t> : </a:t>
            </a:r>
            <a:br>
              <a:rPr b="1" lang="en">
                <a:solidFill>
                  <a:schemeClr val="accent5"/>
                </a:solidFill>
              </a:rPr>
            </a:br>
            <a:r>
              <a:rPr lang="en">
                <a:solidFill>
                  <a:schemeClr val="accent5"/>
                </a:solidFill>
              </a:rPr>
              <a:t>This literature review covers various approaches to depression detection using speech. The first method utilizes acoustic features and classifiers on the DAIC-WOZ database, achieving 90% accuracy with the CureD app. Another approach employs an SVM classifier for voice data, reaching 85% accuracy and demonstrating clinical feasibility. The third method proposes a deep Recurrent Neural Network-based framework, achieving 76.27% accuracy through multimodal tests and augmentation techniques on the DAIC-WOZ dataset. </a:t>
            </a:r>
            <a:endParaRPr>
              <a:solidFill>
                <a:schemeClr val="accent5"/>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5"/>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5"/>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7" name="Google Shape;317;p45"/>
          <p:cNvPicPr preferRelativeResize="0"/>
          <p:nvPr/>
        </p:nvPicPr>
        <p:blipFill>
          <a:blip r:embed="rId3">
            <a:alphaModFix/>
          </a:blip>
          <a:stretch>
            <a:fillRect/>
          </a:stretch>
        </p:blipFill>
        <p:spPr>
          <a:xfrm>
            <a:off x="0" y="942238"/>
            <a:ext cx="9143999" cy="3644773"/>
          </a:xfrm>
          <a:prstGeom prst="rect">
            <a:avLst/>
          </a:prstGeom>
          <a:noFill/>
          <a:ln>
            <a:noFill/>
          </a:ln>
        </p:spPr>
      </p:pic>
      <p:sp>
        <p:nvSpPr>
          <p:cNvPr id="318" name="Google Shape;318;p45"/>
          <p:cNvSpPr txBox="1"/>
          <p:nvPr/>
        </p:nvSpPr>
        <p:spPr>
          <a:xfrm>
            <a:off x="0" y="171450"/>
            <a:ext cx="68922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3500">
                <a:solidFill>
                  <a:schemeClr val="lt1"/>
                </a:solidFill>
                <a:latin typeface="Lexend"/>
                <a:ea typeface="Lexend"/>
                <a:cs typeface="Lexend"/>
                <a:sym typeface="Lexend"/>
              </a:rPr>
              <a:t>Literature Review</a:t>
            </a:r>
            <a:r>
              <a:rPr b="1" lang="en" sz="1200">
                <a:solidFill>
                  <a:schemeClr val="lt1"/>
                </a:solidFill>
                <a:latin typeface="Lexend"/>
                <a:ea typeface="Lexend"/>
                <a:cs typeface="Lexend"/>
                <a:sym typeface="Lexend"/>
              </a:rPr>
              <a:t>[1][2][3]</a:t>
            </a:r>
            <a:endParaRPr b="1" sz="3500">
              <a:solidFill>
                <a:schemeClr val="lt1"/>
              </a:solidFill>
              <a:latin typeface="Lexend"/>
              <a:ea typeface="Lexend"/>
              <a:cs typeface="Lexend"/>
              <a:sym typeface="Lexen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6"/>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6"/>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6"/>
          <p:cNvSpPr txBox="1"/>
          <p:nvPr/>
        </p:nvSpPr>
        <p:spPr>
          <a:xfrm>
            <a:off x="0" y="171450"/>
            <a:ext cx="68922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3500">
                <a:solidFill>
                  <a:schemeClr val="lt1"/>
                </a:solidFill>
                <a:latin typeface="Lexend"/>
                <a:ea typeface="Lexend"/>
                <a:cs typeface="Lexend"/>
                <a:sym typeface="Lexend"/>
              </a:rPr>
              <a:t>Literature Review</a:t>
            </a:r>
            <a:r>
              <a:rPr b="1" lang="en" sz="1200">
                <a:solidFill>
                  <a:schemeClr val="lt1"/>
                </a:solidFill>
                <a:latin typeface="Lexend"/>
                <a:ea typeface="Lexend"/>
                <a:cs typeface="Lexend"/>
                <a:sym typeface="Lexend"/>
              </a:rPr>
              <a:t>[1][2][3]</a:t>
            </a:r>
            <a:endParaRPr b="1" sz="3500">
              <a:solidFill>
                <a:schemeClr val="lt1"/>
              </a:solidFill>
              <a:latin typeface="Lexend"/>
              <a:ea typeface="Lexend"/>
              <a:cs typeface="Lexend"/>
              <a:sym typeface="Lexend"/>
            </a:endParaRPr>
          </a:p>
        </p:txBody>
      </p:sp>
      <p:pic>
        <p:nvPicPr>
          <p:cNvPr id="326" name="Google Shape;326;p46"/>
          <p:cNvPicPr preferRelativeResize="0"/>
          <p:nvPr/>
        </p:nvPicPr>
        <p:blipFill>
          <a:blip r:embed="rId3">
            <a:alphaModFix/>
          </a:blip>
          <a:stretch>
            <a:fillRect/>
          </a:stretch>
        </p:blipFill>
        <p:spPr>
          <a:xfrm>
            <a:off x="0" y="1101457"/>
            <a:ext cx="9143998" cy="317633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9"/>
          <p:cNvPicPr preferRelativeResize="0"/>
          <p:nvPr>
            <p:ph idx="6" type="pic"/>
          </p:nvPr>
        </p:nvPicPr>
        <p:blipFill rotWithShape="1">
          <a:blip r:embed="rId3">
            <a:alphaModFix/>
          </a:blip>
          <a:srcRect b="1209" l="0" r="0" t="1209"/>
          <a:stretch/>
        </p:blipFill>
        <p:spPr>
          <a:xfrm>
            <a:off x="-114300" y="1470000"/>
            <a:ext cx="4562351" cy="2965500"/>
          </a:xfrm>
          <a:prstGeom prst="rect">
            <a:avLst/>
          </a:prstGeom>
        </p:spPr>
      </p:pic>
      <p:sp>
        <p:nvSpPr>
          <p:cNvPr id="139" name="Google Shape;139;p29"/>
          <p:cNvSpPr txBox="1"/>
          <p:nvPr>
            <p:ph idx="7" type="title"/>
          </p:nvPr>
        </p:nvSpPr>
        <p:spPr>
          <a:xfrm>
            <a:off x="720000" y="445025"/>
            <a:ext cx="399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a:t>
            </a:r>
            <a:endParaRPr/>
          </a:p>
        </p:txBody>
      </p:sp>
      <p:sp>
        <p:nvSpPr>
          <p:cNvPr id="140" name="Google Shape;140;p29"/>
          <p:cNvSpPr txBox="1"/>
          <p:nvPr>
            <p:ph idx="4" type="subTitle"/>
          </p:nvPr>
        </p:nvSpPr>
        <p:spPr>
          <a:xfrm>
            <a:off x="5452300" y="1868400"/>
            <a:ext cx="2887500" cy="6447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141" name="Google Shape;141;p29"/>
          <p:cNvSpPr txBox="1"/>
          <p:nvPr>
            <p:ph type="title"/>
          </p:nvPr>
        </p:nvSpPr>
        <p:spPr>
          <a:xfrm>
            <a:off x="4717594" y="6249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01</a:t>
            </a:r>
            <a:endParaRPr sz="2900"/>
          </a:p>
        </p:txBody>
      </p:sp>
      <p:sp>
        <p:nvSpPr>
          <p:cNvPr id="142" name="Google Shape;142;p29"/>
          <p:cNvSpPr txBox="1"/>
          <p:nvPr>
            <p:ph idx="2" type="title"/>
          </p:nvPr>
        </p:nvSpPr>
        <p:spPr>
          <a:xfrm>
            <a:off x="4717594" y="198648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03</a:t>
            </a:r>
            <a:endParaRPr sz="2900"/>
          </a:p>
        </p:txBody>
      </p:sp>
      <p:sp>
        <p:nvSpPr>
          <p:cNvPr id="143" name="Google Shape;143;p29"/>
          <p:cNvSpPr txBox="1"/>
          <p:nvPr>
            <p:ph idx="3" type="title"/>
          </p:nvPr>
        </p:nvSpPr>
        <p:spPr>
          <a:xfrm>
            <a:off x="4717594" y="26993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04</a:t>
            </a:r>
            <a:endParaRPr sz="2900"/>
          </a:p>
        </p:txBody>
      </p:sp>
      <p:sp>
        <p:nvSpPr>
          <p:cNvPr id="144" name="Google Shape;144;p29"/>
          <p:cNvSpPr txBox="1"/>
          <p:nvPr>
            <p:ph idx="1" type="subTitle"/>
          </p:nvPr>
        </p:nvSpPr>
        <p:spPr>
          <a:xfrm>
            <a:off x="5452300" y="526400"/>
            <a:ext cx="2887500" cy="6447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5" name="Google Shape;145;p29"/>
          <p:cNvSpPr txBox="1"/>
          <p:nvPr>
            <p:ph idx="5" type="subTitle"/>
          </p:nvPr>
        </p:nvSpPr>
        <p:spPr>
          <a:xfrm>
            <a:off x="5452300" y="2677000"/>
            <a:ext cx="2887500" cy="6447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Literature Review</a:t>
            </a:r>
            <a:endParaRPr/>
          </a:p>
        </p:txBody>
      </p:sp>
      <p:sp>
        <p:nvSpPr>
          <p:cNvPr id="146" name="Google Shape;146;p29"/>
          <p:cNvSpPr/>
          <p:nvPr/>
        </p:nvSpPr>
        <p:spPr>
          <a:xfrm rot="10800000">
            <a:off x="7878889" y="3879684"/>
            <a:ext cx="2564100" cy="2564100"/>
          </a:xfrm>
          <a:prstGeom prst="pie">
            <a:avLst>
              <a:gd fmla="val 0" name="adj1"/>
              <a:gd fmla="val 5400182" name="adj2"/>
            </a:avLst>
          </a:prstGeom>
          <a:solidFill>
            <a:srgbClr val="EB8F8B">
              <a:alpha val="74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9"/>
          <p:cNvSpPr/>
          <p:nvPr/>
        </p:nvSpPr>
        <p:spPr>
          <a:xfrm>
            <a:off x="2454800" y="4065013"/>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9"/>
          <p:cNvSpPr/>
          <p:nvPr/>
        </p:nvSpPr>
        <p:spPr>
          <a:xfrm>
            <a:off x="3433700" y="593975"/>
            <a:ext cx="378300" cy="378300"/>
          </a:xfrm>
          <a:prstGeom prst="pie">
            <a:avLst>
              <a:gd fmla="val 0" name="adj1"/>
              <a:gd fmla="val 10754738"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9"/>
          <p:cNvSpPr txBox="1"/>
          <p:nvPr>
            <p:ph type="title"/>
          </p:nvPr>
        </p:nvSpPr>
        <p:spPr>
          <a:xfrm>
            <a:off x="4717594" y="35205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05</a:t>
            </a:r>
            <a:endParaRPr sz="2900"/>
          </a:p>
        </p:txBody>
      </p:sp>
      <p:sp>
        <p:nvSpPr>
          <p:cNvPr id="150" name="Google Shape;150;p29"/>
          <p:cNvSpPr txBox="1"/>
          <p:nvPr>
            <p:ph idx="1" type="subTitle"/>
          </p:nvPr>
        </p:nvSpPr>
        <p:spPr>
          <a:xfrm>
            <a:off x="5452300" y="3422000"/>
            <a:ext cx="2887500" cy="6447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Challenges</a:t>
            </a:r>
            <a:endParaRPr/>
          </a:p>
        </p:txBody>
      </p:sp>
      <p:sp>
        <p:nvSpPr>
          <p:cNvPr id="151" name="Google Shape;151;p29"/>
          <p:cNvSpPr txBox="1"/>
          <p:nvPr>
            <p:ph idx="4" type="subTitle"/>
          </p:nvPr>
        </p:nvSpPr>
        <p:spPr>
          <a:xfrm>
            <a:off x="5437050" y="1197388"/>
            <a:ext cx="2887500" cy="64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Scope</a:t>
            </a:r>
            <a:endParaRPr/>
          </a:p>
        </p:txBody>
      </p:sp>
      <p:sp>
        <p:nvSpPr>
          <p:cNvPr id="152" name="Google Shape;152;p29"/>
          <p:cNvSpPr txBox="1"/>
          <p:nvPr>
            <p:ph idx="2" type="title"/>
          </p:nvPr>
        </p:nvSpPr>
        <p:spPr>
          <a:xfrm>
            <a:off x="4702344" y="1295946"/>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02</a:t>
            </a:r>
            <a:endParaRPr sz="2900"/>
          </a:p>
        </p:txBody>
      </p:sp>
      <p:sp>
        <p:nvSpPr>
          <p:cNvPr id="153" name="Google Shape;153;p29"/>
          <p:cNvSpPr txBox="1"/>
          <p:nvPr>
            <p:ph type="title"/>
          </p:nvPr>
        </p:nvSpPr>
        <p:spPr>
          <a:xfrm>
            <a:off x="4717594" y="41301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06</a:t>
            </a:r>
            <a:endParaRPr sz="2900"/>
          </a:p>
        </p:txBody>
      </p:sp>
      <p:sp>
        <p:nvSpPr>
          <p:cNvPr id="154" name="Google Shape;154;p29"/>
          <p:cNvSpPr txBox="1"/>
          <p:nvPr>
            <p:ph idx="1" type="subTitle"/>
          </p:nvPr>
        </p:nvSpPr>
        <p:spPr>
          <a:xfrm>
            <a:off x="5452300" y="4031600"/>
            <a:ext cx="2887500" cy="6447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Dataset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0" name="Shape 330"/>
        <p:cNvGrpSpPr/>
        <p:nvPr/>
      </p:nvGrpSpPr>
      <p:grpSpPr>
        <a:xfrm>
          <a:off x="0" y="0"/>
          <a:ext cx="0" cy="0"/>
          <a:chOff x="0" y="0"/>
          <a:chExt cx="0" cy="0"/>
        </a:xfrm>
      </p:grpSpPr>
      <p:sp>
        <p:nvSpPr>
          <p:cNvPr id="331" name="Google Shape;331;p47"/>
          <p:cNvSpPr txBox="1"/>
          <p:nvPr>
            <p:ph type="title"/>
          </p:nvPr>
        </p:nvSpPr>
        <p:spPr>
          <a:xfrm>
            <a:off x="3909050" y="2069374"/>
            <a:ext cx="4521600" cy="2117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Challenges</a:t>
            </a:r>
            <a:endParaRPr/>
          </a:p>
        </p:txBody>
      </p:sp>
      <p:sp>
        <p:nvSpPr>
          <p:cNvPr id="332" name="Google Shape;332;p47"/>
          <p:cNvSpPr txBox="1"/>
          <p:nvPr>
            <p:ph idx="2" type="title"/>
          </p:nvPr>
        </p:nvSpPr>
        <p:spPr>
          <a:xfrm>
            <a:off x="6632150" y="957026"/>
            <a:ext cx="1798500" cy="972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05</a:t>
            </a:r>
            <a:endParaRPr/>
          </a:p>
        </p:txBody>
      </p:sp>
      <p:sp>
        <p:nvSpPr>
          <p:cNvPr id="333" name="Google Shape;333;p47"/>
          <p:cNvSpPr/>
          <p:nvPr/>
        </p:nvSpPr>
        <p:spPr>
          <a:xfrm>
            <a:off x="3044100" y="687650"/>
            <a:ext cx="1371600" cy="1371600"/>
          </a:xfrm>
          <a:prstGeom prst="ellipse">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7"/>
          <p:cNvSpPr/>
          <p:nvPr/>
        </p:nvSpPr>
        <p:spPr>
          <a:xfrm>
            <a:off x="524075" y="350350"/>
            <a:ext cx="378300" cy="378300"/>
          </a:xfrm>
          <a:prstGeom prst="pie">
            <a:avLst>
              <a:gd fmla="val 0" name="adj1"/>
              <a:gd fmla="val 10754738"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7"/>
          <p:cNvSpPr/>
          <p:nvPr/>
        </p:nvSpPr>
        <p:spPr>
          <a:xfrm>
            <a:off x="524075" y="3741088"/>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6" name="Google Shape;336;p47"/>
          <p:cNvPicPr preferRelativeResize="0"/>
          <p:nvPr/>
        </p:nvPicPr>
        <p:blipFill rotWithShape="1">
          <a:blip r:embed="rId4">
            <a:alphaModFix/>
          </a:blip>
          <a:srcRect b="0" l="15589" r="21577" t="0"/>
          <a:stretch/>
        </p:blipFill>
        <p:spPr>
          <a:xfrm>
            <a:off x="0" y="533063"/>
            <a:ext cx="4567000" cy="40773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8"/>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8"/>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8"/>
          <p:cNvSpPr txBox="1"/>
          <p:nvPr>
            <p:ph type="title"/>
          </p:nvPr>
        </p:nvSpPr>
        <p:spPr>
          <a:xfrm>
            <a:off x="709475" y="155725"/>
            <a:ext cx="6101700" cy="112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Knowledge gaps</a:t>
            </a:r>
            <a:r>
              <a:rPr lang="en" sz="1200"/>
              <a:t>[1][3]</a:t>
            </a:r>
            <a:endParaRPr/>
          </a:p>
          <a:p>
            <a:pPr indent="0" lvl="0" marL="0" rtl="0" algn="l">
              <a:spcBef>
                <a:spcPts val="0"/>
              </a:spcBef>
              <a:spcAft>
                <a:spcPts val="0"/>
              </a:spcAft>
              <a:buNone/>
            </a:pPr>
            <a:r>
              <a:t/>
            </a:r>
            <a:endParaRPr/>
          </a:p>
        </p:txBody>
      </p:sp>
      <p:sp>
        <p:nvSpPr>
          <p:cNvPr id="344" name="Google Shape;344;p48"/>
          <p:cNvSpPr txBox="1"/>
          <p:nvPr>
            <p:ph idx="1" type="subTitle"/>
          </p:nvPr>
        </p:nvSpPr>
        <p:spPr>
          <a:xfrm>
            <a:off x="786300" y="1277450"/>
            <a:ext cx="7571400" cy="30855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lang="en">
                <a:solidFill>
                  <a:schemeClr val="accent5"/>
                </a:solidFill>
              </a:rPr>
              <a:t>Feature Extraction Challenges: The research by Sara Sardari et al. using Convolutional Autoencoders highlights the complexity of feature extraction from audio data. Identifying meaningful features related to depression in audio signals remains a challenge due to the variability of speech patterns among individuals experiencing depression.</a:t>
            </a:r>
            <a:endParaRPr>
              <a:solidFill>
                <a:schemeClr val="accent5"/>
              </a:solidFill>
            </a:endParaRPr>
          </a:p>
          <a:p>
            <a:pPr indent="-311150" lvl="0" marL="457200" rtl="0" algn="l">
              <a:spcBef>
                <a:spcPts val="0"/>
              </a:spcBef>
              <a:spcAft>
                <a:spcPts val="0"/>
              </a:spcAft>
              <a:buClr>
                <a:schemeClr val="accent5"/>
              </a:buClr>
              <a:buSzPts val="1300"/>
              <a:buChar char="●"/>
            </a:pPr>
            <a:r>
              <a:rPr lang="en">
                <a:solidFill>
                  <a:schemeClr val="accent5"/>
                </a:solidFill>
              </a:rPr>
              <a:t>Dataset Limitations: Across these studies, a common challenge is the availability and quality of labeled datasets specific to audio-based depression detection. Limited access to large, diverse, and well-annotated datasets impedes the development and validation of robust machine learning models for depression detection from audio.</a:t>
            </a:r>
            <a:endParaRPr>
              <a:solidFill>
                <a:schemeClr val="accent5"/>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9"/>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9"/>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9"/>
          <p:cNvSpPr txBox="1"/>
          <p:nvPr>
            <p:ph type="title"/>
          </p:nvPr>
        </p:nvSpPr>
        <p:spPr>
          <a:xfrm>
            <a:off x="786300" y="186950"/>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Knowledge gaps</a:t>
            </a:r>
            <a:r>
              <a:rPr lang="en" sz="1200"/>
              <a:t>[1][3]</a:t>
            </a:r>
            <a:endParaRPr/>
          </a:p>
        </p:txBody>
      </p:sp>
      <p:sp>
        <p:nvSpPr>
          <p:cNvPr id="352" name="Google Shape;352;p49"/>
          <p:cNvSpPr txBox="1"/>
          <p:nvPr>
            <p:ph idx="1" type="subTitle"/>
          </p:nvPr>
        </p:nvSpPr>
        <p:spPr>
          <a:xfrm>
            <a:off x="786300" y="1277450"/>
            <a:ext cx="7571400" cy="30855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lang="en">
                <a:solidFill>
                  <a:schemeClr val="accent5"/>
                </a:solidFill>
              </a:rPr>
              <a:t>Ambiguity in Emotional Analysis: The paper by B. S et al. focusing on speech emotion analysis for depression recognition highlights the challenge of distinguishing between various emotions, including those related to depression, in audio signals. The ambiguity in emotional expressions complicates the accurate identification of depressive states solely based on speech features.</a:t>
            </a:r>
            <a:endParaRPr>
              <a:solidFill>
                <a:schemeClr val="accent5"/>
              </a:solidFill>
            </a:endParaRPr>
          </a:p>
          <a:p>
            <a:pPr indent="-311150" lvl="0" marL="457200" rtl="0" algn="l">
              <a:spcBef>
                <a:spcPts val="0"/>
              </a:spcBef>
              <a:spcAft>
                <a:spcPts val="0"/>
              </a:spcAft>
              <a:buClr>
                <a:schemeClr val="accent5"/>
              </a:buClr>
              <a:buSzPts val="1300"/>
              <a:buChar char="●"/>
            </a:pPr>
            <a:r>
              <a:rPr lang="en">
                <a:solidFill>
                  <a:schemeClr val="accent5"/>
                </a:solidFill>
              </a:rPr>
              <a:t>Generalization and Contextual Understanding: A collective challenge from these papers involves the generalization of models across diverse demographics, languages, and cultural contexts. Ensuring that models can effectively detect depression across different populations without biases or overfitting remains a hurdle.</a:t>
            </a:r>
            <a:endParaRPr b="1" sz="1500">
              <a:solidFill>
                <a:schemeClr val="accent5"/>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6" name="Shape 356"/>
        <p:cNvGrpSpPr/>
        <p:nvPr/>
      </p:nvGrpSpPr>
      <p:grpSpPr>
        <a:xfrm>
          <a:off x="0" y="0"/>
          <a:ext cx="0" cy="0"/>
          <a:chOff x="0" y="0"/>
          <a:chExt cx="0" cy="0"/>
        </a:xfrm>
      </p:grpSpPr>
      <p:sp>
        <p:nvSpPr>
          <p:cNvPr id="357" name="Google Shape;357;p50"/>
          <p:cNvSpPr txBox="1"/>
          <p:nvPr>
            <p:ph type="title"/>
          </p:nvPr>
        </p:nvSpPr>
        <p:spPr>
          <a:xfrm>
            <a:off x="3909050" y="2069374"/>
            <a:ext cx="4521600" cy="2117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Dataset</a:t>
            </a:r>
            <a:endParaRPr/>
          </a:p>
        </p:txBody>
      </p:sp>
      <p:sp>
        <p:nvSpPr>
          <p:cNvPr id="358" name="Google Shape;358;p50"/>
          <p:cNvSpPr txBox="1"/>
          <p:nvPr>
            <p:ph idx="2" type="title"/>
          </p:nvPr>
        </p:nvSpPr>
        <p:spPr>
          <a:xfrm>
            <a:off x="6632150" y="957026"/>
            <a:ext cx="1798500" cy="972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06</a:t>
            </a:r>
            <a:endParaRPr/>
          </a:p>
        </p:txBody>
      </p:sp>
      <p:sp>
        <p:nvSpPr>
          <p:cNvPr id="359" name="Google Shape;359;p50"/>
          <p:cNvSpPr/>
          <p:nvPr/>
        </p:nvSpPr>
        <p:spPr>
          <a:xfrm>
            <a:off x="3044100" y="687650"/>
            <a:ext cx="1371600" cy="1371600"/>
          </a:xfrm>
          <a:prstGeom prst="ellipse">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0"/>
          <p:cNvSpPr/>
          <p:nvPr/>
        </p:nvSpPr>
        <p:spPr>
          <a:xfrm>
            <a:off x="524075" y="350350"/>
            <a:ext cx="378300" cy="378300"/>
          </a:xfrm>
          <a:prstGeom prst="pie">
            <a:avLst>
              <a:gd fmla="val 0" name="adj1"/>
              <a:gd fmla="val 10754738"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0"/>
          <p:cNvSpPr/>
          <p:nvPr/>
        </p:nvSpPr>
        <p:spPr>
          <a:xfrm>
            <a:off x="524075" y="3741088"/>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51"/>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1"/>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1"/>
          <p:cNvSpPr txBox="1"/>
          <p:nvPr>
            <p:ph type="title"/>
          </p:nvPr>
        </p:nvSpPr>
        <p:spPr>
          <a:xfrm>
            <a:off x="720000" y="159700"/>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Collection </a:t>
            </a:r>
            <a:r>
              <a:rPr lang="en" sz="1100"/>
              <a:t>https://dcapswoz.ict.usc.edu/wwwedaic/</a:t>
            </a:r>
            <a:endParaRPr sz="1100"/>
          </a:p>
        </p:txBody>
      </p:sp>
      <p:sp>
        <p:nvSpPr>
          <p:cNvPr id="369" name="Google Shape;369;p51"/>
          <p:cNvSpPr txBox="1"/>
          <p:nvPr>
            <p:ph idx="1" type="subTitle"/>
          </p:nvPr>
        </p:nvSpPr>
        <p:spPr>
          <a:xfrm>
            <a:off x="612925" y="1437125"/>
            <a:ext cx="7656600" cy="32757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b="1" lang="en">
                <a:solidFill>
                  <a:schemeClr val="accent5"/>
                </a:solidFill>
              </a:rPr>
              <a:t>Extended DAIC-WOZ Database : </a:t>
            </a:r>
            <a:endParaRPr b="1">
              <a:solidFill>
                <a:schemeClr val="accent5"/>
              </a:solidFill>
            </a:endParaRPr>
          </a:p>
          <a:p>
            <a:pPr indent="-311150" lvl="0" marL="914400" rtl="0" algn="l">
              <a:spcBef>
                <a:spcPts val="0"/>
              </a:spcBef>
              <a:spcAft>
                <a:spcPts val="0"/>
              </a:spcAft>
              <a:buClr>
                <a:srgbClr val="F2F2F2"/>
              </a:buClr>
              <a:buSzPts val="1300"/>
              <a:buChar char="➔"/>
            </a:pPr>
            <a:r>
              <a:rPr lang="en">
                <a:solidFill>
                  <a:schemeClr val="accent5"/>
                </a:solidFill>
              </a:rPr>
              <a:t>The Extended DAIC (Distress Analysis Interview Corpus) WOZ (Wizard of Oz) dataset is a collection of audiovisual recordings of interviews designed for the study of depression and post-traumatic stress disorder (PTSD). </a:t>
            </a:r>
            <a:endParaRPr>
              <a:solidFill>
                <a:schemeClr val="accent5"/>
              </a:solidFill>
            </a:endParaRPr>
          </a:p>
          <a:p>
            <a:pPr indent="-311150" lvl="0" marL="914400" rtl="0" algn="l">
              <a:spcBef>
                <a:spcPts val="0"/>
              </a:spcBef>
              <a:spcAft>
                <a:spcPts val="0"/>
              </a:spcAft>
              <a:buClr>
                <a:srgbClr val="F2F2F2"/>
              </a:buClr>
              <a:buSzPts val="1300"/>
              <a:buChar char="➔"/>
            </a:pPr>
            <a:r>
              <a:rPr lang="en">
                <a:solidFill>
                  <a:schemeClr val="accent5"/>
                </a:solidFill>
              </a:rPr>
              <a:t>It was created as part of the Audio/Visual Emotion Challenge and Workshop (AVEC) series.The dataset includes video and audio recordings of interviews between a human interviewer and a subject who simulates a distressed person. </a:t>
            </a:r>
            <a:endParaRPr>
              <a:solidFill>
                <a:schemeClr val="accent5"/>
              </a:solidFill>
            </a:endParaRPr>
          </a:p>
          <a:p>
            <a:pPr indent="-311150" lvl="0" marL="914400" rtl="0" algn="l">
              <a:spcBef>
                <a:spcPts val="0"/>
              </a:spcBef>
              <a:spcAft>
                <a:spcPts val="0"/>
              </a:spcAft>
              <a:buClr>
                <a:srgbClr val="F2F2F2"/>
              </a:buClr>
              <a:buSzPts val="1300"/>
              <a:buChar char="➔"/>
            </a:pPr>
            <a:r>
              <a:rPr lang="en">
                <a:solidFill>
                  <a:schemeClr val="accent5"/>
                </a:solidFill>
              </a:rPr>
              <a:t>The interviews are designed to elicit responses indicative of depression and PTSD. The "Wizard of Oz" component refers to the fact that some of the responses were simulated by human operators (wizards) who controlled the virtual agent's responses during the interviews.</a:t>
            </a:r>
            <a:endParaRPr b="1">
              <a:solidFill>
                <a:schemeClr val="accent5"/>
              </a:solidFill>
            </a:endParaRPr>
          </a:p>
          <a:p>
            <a:pPr indent="0" lvl="0" marL="457200" rtl="0" algn="l">
              <a:spcBef>
                <a:spcPts val="0"/>
              </a:spcBef>
              <a:spcAft>
                <a:spcPts val="0"/>
              </a:spcAft>
              <a:buNone/>
            </a:pPr>
            <a:r>
              <a:t/>
            </a:r>
            <a:endParaRPr b="1">
              <a:solidFill>
                <a:schemeClr val="accent5"/>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2"/>
          <p:cNvSpPr/>
          <p:nvPr/>
        </p:nvSpPr>
        <p:spPr>
          <a:xfrm>
            <a:off x="0" y="2894600"/>
            <a:ext cx="9144000" cy="1584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2"/>
          <p:cNvSpPr/>
          <p:nvPr/>
        </p:nvSpPr>
        <p:spPr>
          <a:xfrm>
            <a:off x="0" y="1120300"/>
            <a:ext cx="9144000" cy="181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2"/>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Collection</a:t>
            </a:r>
            <a:endParaRPr/>
          </a:p>
        </p:txBody>
      </p:sp>
      <p:sp>
        <p:nvSpPr>
          <p:cNvPr id="377" name="Google Shape;377;p52"/>
          <p:cNvSpPr txBox="1"/>
          <p:nvPr>
            <p:ph idx="1" type="subTitle"/>
          </p:nvPr>
        </p:nvSpPr>
        <p:spPr>
          <a:xfrm>
            <a:off x="743700" y="1349950"/>
            <a:ext cx="7948500" cy="29475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b="1" lang="en">
                <a:solidFill>
                  <a:schemeClr val="accent5"/>
                </a:solidFill>
              </a:rPr>
              <a:t>Extended </a:t>
            </a:r>
            <a:r>
              <a:rPr b="1" lang="en">
                <a:solidFill>
                  <a:schemeClr val="accent5"/>
                </a:solidFill>
              </a:rPr>
              <a:t>DAIC WOZ Dataset for Audio-Based Stress Detection:</a:t>
            </a:r>
            <a:endParaRPr b="1">
              <a:solidFill>
                <a:schemeClr val="accent5"/>
              </a:solidFill>
            </a:endParaRPr>
          </a:p>
          <a:p>
            <a:pPr indent="-311150" lvl="0" marL="914400" rtl="0" algn="l">
              <a:spcBef>
                <a:spcPts val="0"/>
              </a:spcBef>
              <a:spcAft>
                <a:spcPts val="0"/>
              </a:spcAft>
              <a:buClr>
                <a:schemeClr val="accent5"/>
              </a:buClr>
              <a:buSzPts val="1300"/>
              <a:buAutoNum type="arabicPeriod"/>
            </a:pPr>
            <a:r>
              <a:rPr b="1" lang="en" sz="1300">
                <a:solidFill>
                  <a:schemeClr val="accent5"/>
                </a:solidFill>
              </a:rPr>
              <a:t>Data Source:</a:t>
            </a:r>
            <a:r>
              <a:rPr b="1" lang="en">
                <a:solidFill>
                  <a:schemeClr val="accent5"/>
                </a:solidFill>
              </a:rPr>
              <a:t> Multimodal dataset including audio recordings from distress interviews. Simulated distress scenarios with annotations for ground truth.</a:t>
            </a:r>
            <a:endParaRPr b="1">
              <a:solidFill>
                <a:schemeClr val="accent5"/>
              </a:solidFill>
            </a:endParaRPr>
          </a:p>
          <a:p>
            <a:pPr indent="-311150" lvl="0" marL="914400" rtl="0" algn="l">
              <a:spcBef>
                <a:spcPts val="0"/>
              </a:spcBef>
              <a:spcAft>
                <a:spcPts val="0"/>
              </a:spcAft>
              <a:buClr>
                <a:schemeClr val="accent5"/>
              </a:buClr>
              <a:buSzPts val="1300"/>
              <a:buAutoNum type="arabicPeriod"/>
            </a:pPr>
            <a:r>
              <a:rPr b="1" lang="en">
                <a:solidFill>
                  <a:schemeClr val="accent5"/>
                </a:solidFill>
              </a:rPr>
              <a:t>Key Features for Audio Analysis: </a:t>
            </a:r>
            <a:endParaRPr b="1">
              <a:solidFill>
                <a:schemeClr val="accent5"/>
              </a:solidFill>
            </a:endParaRPr>
          </a:p>
          <a:p>
            <a:pPr indent="-311150" lvl="0" marL="1371600" rtl="0" algn="l">
              <a:spcBef>
                <a:spcPts val="0"/>
              </a:spcBef>
              <a:spcAft>
                <a:spcPts val="0"/>
              </a:spcAft>
              <a:buClr>
                <a:schemeClr val="accent5"/>
              </a:buClr>
              <a:buSzPts val="1300"/>
              <a:buChar char="●"/>
            </a:pPr>
            <a:r>
              <a:rPr b="1" lang="en">
                <a:solidFill>
                  <a:schemeClr val="accent5"/>
                </a:solidFill>
              </a:rPr>
              <a:t>Pitch and Prosody: Changes indicate emotional states, including stress.</a:t>
            </a:r>
            <a:endParaRPr b="1">
              <a:solidFill>
                <a:schemeClr val="accent5"/>
              </a:solidFill>
            </a:endParaRPr>
          </a:p>
          <a:p>
            <a:pPr indent="-311150" lvl="0" marL="1371600" rtl="0" algn="l">
              <a:spcBef>
                <a:spcPts val="0"/>
              </a:spcBef>
              <a:spcAft>
                <a:spcPts val="0"/>
              </a:spcAft>
              <a:buClr>
                <a:schemeClr val="accent5"/>
              </a:buClr>
              <a:buSzPts val="1300"/>
              <a:buChar char="●"/>
            </a:pPr>
            <a:r>
              <a:rPr b="1" lang="en">
                <a:solidFill>
                  <a:schemeClr val="accent5"/>
                </a:solidFill>
              </a:rPr>
              <a:t>Speech Rate: Variations linked to stress levels. </a:t>
            </a:r>
            <a:endParaRPr b="1">
              <a:solidFill>
                <a:schemeClr val="accent5"/>
              </a:solidFill>
            </a:endParaRPr>
          </a:p>
          <a:p>
            <a:pPr indent="-311150" lvl="0" marL="1371600" rtl="0" algn="l">
              <a:spcBef>
                <a:spcPts val="0"/>
              </a:spcBef>
              <a:spcAft>
                <a:spcPts val="0"/>
              </a:spcAft>
              <a:buClr>
                <a:schemeClr val="accent5"/>
              </a:buClr>
              <a:buSzPts val="1300"/>
              <a:buChar char="●"/>
            </a:pPr>
            <a:r>
              <a:rPr b="1" lang="en">
                <a:solidFill>
                  <a:schemeClr val="accent5"/>
                </a:solidFill>
              </a:rPr>
              <a:t>Energy and Loudness: Increased energy and loudness associated with stress. </a:t>
            </a:r>
            <a:endParaRPr b="1">
              <a:solidFill>
                <a:schemeClr val="accent5"/>
              </a:solidFill>
            </a:endParaRPr>
          </a:p>
          <a:p>
            <a:pPr indent="-311150" lvl="0" marL="1371600" rtl="0" algn="l">
              <a:spcBef>
                <a:spcPts val="0"/>
              </a:spcBef>
              <a:spcAft>
                <a:spcPts val="0"/>
              </a:spcAft>
              <a:buClr>
                <a:schemeClr val="accent5"/>
              </a:buClr>
              <a:buSzPts val="1300"/>
              <a:buChar char="●"/>
            </a:pPr>
            <a:r>
              <a:rPr b="1" lang="en">
                <a:solidFill>
                  <a:schemeClr val="accent5"/>
                </a:solidFill>
              </a:rPr>
              <a:t>MFCCs (Mel-Frequency Cepstral Coefficients): Capture spectral characteristics in stress-related speech.</a:t>
            </a:r>
            <a:endParaRPr b="1">
              <a:solidFill>
                <a:schemeClr val="accent5"/>
              </a:solidFill>
            </a:endParaRPr>
          </a:p>
          <a:p>
            <a:pPr indent="-311150" lvl="0" marL="914400" rtl="0" algn="l">
              <a:spcBef>
                <a:spcPts val="0"/>
              </a:spcBef>
              <a:spcAft>
                <a:spcPts val="0"/>
              </a:spcAft>
              <a:buClr>
                <a:schemeClr val="accent5"/>
              </a:buClr>
              <a:buSzPts val="1300"/>
              <a:buAutoNum type="arabicPeriod"/>
            </a:pPr>
            <a:r>
              <a:rPr b="1" lang="en">
                <a:solidFill>
                  <a:schemeClr val="accent5"/>
                </a:solidFill>
              </a:rPr>
              <a:t>Annotations: </a:t>
            </a:r>
            <a:endParaRPr b="1">
              <a:solidFill>
                <a:schemeClr val="accent5"/>
              </a:solidFill>
            </a:endParaRPr>
          </a:p>
          <a:p>
            <a:pPr indent="-311150" lvl="0" marL="1371600" rtl="0" algn="l">
              <a:spcBef>
                <a:spcPts val="0"/>
              </a:spcBef>
              <a:spcAft>
                <a:spcPts val="0"/>
              </a:spcAft>
              <a:buClr>
                <a:schemeClr val="accent5"/>
              </a:buClr>
              <a:buSzPts val="1300"/>
              <a:buChar char="●"/>
            </a:pPr>
            <a:r>
              <a:rPr b="1" lang="en">
                <a:solidFill>
                  <a:schemeClr val="accent5"/>
                </a:solidFill>
              </a:rPr>
              <a:t>Dataset annotated with labels indicating distress and emotional states.</a:t>
            </a:r>
            <a:endParaRPr b="1">
              <a:solidFill>
                <a:schemeClr val="accent5"/>
              </a:solidFill>
            </a:endParaRPr>
          </a:p>
          <a:p>
            <a:pPr indent="-311150" lvl="0" marL="1371600" rtl="0" algn="l">
              <a:spcBef>
                <a:spcPts val="0"/>
              </a:spcBef>
              <a:spcAft>
                <a:spcPts val="0"/>
              </a:spcAft>
              <a:buClr>
                <a:schemeClr val="accent5"/>
              </a:buClr>
              <a:buSzPts val="1300"/>
              <a:buChar char="●"/>
            </a:pPr>
            <a:r>
              <a:rPr b="1" lang="en">
                <a:solidFill>
                  <a:schemeClr val="accent5"/>
                </a:solidFill>
              </a:rPr>
              <a:t>Provides ground truth for training and evaluating stress detection models.</a:t>
            </a:r>
            <a:endParaRPr b="1">
              <a:solidFill>
                <a:schemeClr val="accent5"/>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53"/>
          <p:cNvSpPr/>
          <p:nvPr/>
        </p:nvSpPr>
        <p:spPr>
          <a:xfrm>
            <a:off x="0" y="2894600"/>
            <a:ext cx="9144000" cy="1584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3"/>
          <p:cNvSpPr/>
          <p:nvPr/>
        </p:nvSpPr>
        <p:spPr>
          <a:xfrm>
            <a:off x="0" y="1155525"/>
            <a:ext cx="9144000" cy="1775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3"/>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Imbalanced</a:t>
            </a:r>
            <a:r>
              <a:rPr lang="en"/>
              <a:t> Data</a:t>
            </a:r>
            <a:endParaRPr/>
          </a:p>
        </p:txBody>
      </p:sp>
      <p:sp>
        <p:nvSpPr>
          <p:cNvPr id="385" name="Google Shape;385;p53"/>
          <p:cNvSpPr txBox="1"/>
          <p:nvPr>
            <p:ph idx="1" type="subTitle"/>
          </p:nvPr>
        </p:nvSpPr>
        <p:spPr>
          <a:xfrm>
            <a:off x="612925" y="1465725"/>
            <a:ext cx="7361700" cy="262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Our initial dataset for stress detection, the DAIC WOZ dataset, was small and unbalanced, with 153 audio samples of 107 instances of not stressed class, primarily consisting of 47 instances in the stressed class. </a:t>
            </a:r>
            <a:endParaRPr b="1">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To deal with the unbalanced data, we have done over-sampling.</a:t>
            </a:r>
            <a:endParaRPr b="1">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Given data scarcity and the infeasibility of collecting more instances, under-sampling was not pursued due to the risk of significant data reduction.</a:t>
            </a:r>
            <a:endParaRPr b="1">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Consequently, we opted to train our models on the unbalanced data to maximize information utilization. </a:t>
            </a:r>
            <a:endParaRPr b="1">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Our approach involved extracting audio features, including chromagrams, spectrograms, and Mel spectrograms, from trimmed audio files, resulting in 192 features per audio WAV file. </a:t>
            </a:r>
            <a:endParaRPr b="1">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These features served as the foundation for training deep neural networks (DNN), convolutional neural networks (CNN), and long short-term memory networks (LSTM) for stress detection.</a:t>
            </a:r>
            <a:endParaRPr b="1">
              <a:solidFill>
                <a:schemeClr val="accent5"/>
              </a:solidFill>
            </a:endParaRPr>
          </a:p>
          <a:p>
            <a:pPr indent="0" lvl="0" marL="457200" rtl="0" algn="l">
              <a:spcBef>
                <a:spcPts val="0"/>
              </a:spcBef>
              <a:spcAft>
                <a:spcPts val="0"/>
              </a:spcAft>
              <a:buNone/>
            </a:pPr>
            <a:r>
              <a:t/>
            </a:r>
            <a:endParaRPr b="1">
              <a:solidFill>
                <a:schemeClr val="accent5"/>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4"/>
          <p:cNvSpPr/>
          <p:nvPr/>
        </p:nvSpPr>
        <p:spPr>
          <a:xfrm>
            <a:off x="0" y="2894600"/>
            <a:ext cx="9144000" cy="1584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4"/>
          <p:cNvSpPr/>
          <p:nvPr/>
        </p:nvSpPr>
        <p:spPr>
          <a:xfrm>
            <a:off x="0" y="1120300"/>
            <a:ext cx="9144000" cy="181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4"/>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Preprocessing</a:t>
            </a:r>
            <a:endParaRPr/>
          </a:p>
        </p:txBody>
      </p:sp>
      <p:sp>
        <p:nvSpPr>
          <p:cNvPr id="393" name="Google Shape;393;p54"/>
          <p:cNvSpPr txBox="1"/>
          <p:nvPr>
            <p:ph idx="1" type="subTitle"/>
          </p:nvPr>
        </p:nvSpPr>
        <p:spPr>
          <a:xfrm>
            <a:off x="591300" y="1192575"/>
            <a:ext cx="7948500" cy="35859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b="1" lang="en">
                <a:solidFill>
                  <a:schemeClr val="accent5"/>
                </a:solidFill>
              </a:rPr>
              <a:t>Data Augmentation(</a:t>
            </a:r>
            <a:r>
              <a:rPr b="1" lang="en">
                <a:solidFill>
                  <a:schemeClr val="accent5"/>
                </a:solidFill>
              </a:rPr>
              <a:t>pitch shifting, time stretching, and Gaussian noise addition) :</a:t>
            </a:r>
            <a:endParaRPr b="1">
              <a:solidFill>
                <a:schemeClr val="accent5"/>
              </a:solidFill>
            </a:endParaRPr>
          </a:p>
          <a:p>
            <a:pPr indent="-311150" lvl="0" marL="914400" rtl="0" algn="l">
              <a:spcBef>
                <a:spcPts val="0"/>
              </a:spcBef>
              <a:spcAft>
                <a:spcPts val="0"/>
              </a:spcAft>
              <a:buClr>
                <a:schemeClr val="accent5"/>
              </a:buClr>
              <a:buSzPts val="1300"/>
              <a:buAutoNum type="arabicPeriod"/>
            </a:pPr>
            <a:r>
              <a:rPr b="1" lang="en" sz="1300">
                <a:solidFill>
                  <a:schemeClr val="accent5"/>
                </a:solidFill>
              </a:rPr>
              <a:t>Pitch Shifting:</a:t>
            </a:r>
            <a:r>
              <a:rPr b="1" lang="en">
                <a:solidFill>
                  <a:schemeClr val="accent5"/>
                </a:solidFill>
              </a:rPr>
              <a:t> </a:t>
            </a:r>
            <a:r>
              <a:rPr lang="en">
                <a:solidFill>
                  <a:schemeClr val="accent5"/>
                </a:solidFill>
              </a:rPr>
              <a:t>Pitch shifting alters the frequency (pitch) of the audio signal without changing its duration.</a:t>
            </a:r>
            <a:r>
              <a:rPr b="1" lang="en">
                <a:solidFill>
                  <a:schemeClr val="accent5"/>
                </a:solidFill>
              </a:rPr>
              <a:t> </a:t>
            </a:r>
            <a:endParaRPr b="1">
              <a:solidFill>
                <a:schemeClr val="accent5"/>
              </a:solidFill>
            </a:endParaRPr>
          </a:p>
          <a:p>
            <a:pPr indent="0" lvl="0" marL="914400" rtl="0" algn="l">
              <a:spcBef>
                <a:spcPts val="0"/>
              </a:spcBef>
              <a:spcAft>
                <a:spcPts val="0"/>
              </a:spcAft>
              <a:buNone/>
            </a:pPr>
            <a:r>
              <a:rPr b="1" lang="en">
                <a:solidFill>
                  <a:schemeClr val="accent5"/>
                </a:solidFill>
              </a:rPr>
              <a:t>Implementation: </a:t>
            </a:r>
            <a:r>
              <a:rPr lang="en">
                <a:solidFill>
                  <a:schemeClr val="accent5"/>
                </a:solidFill>
              </a:rPr>
              <a:t>Achieved by resampling the audio signal, either by interpolation or using specialized algorithms. Effect: Raises or lowers the perceived pitch of the audio.</a:t>
            </a:r>
            <a:endParaRPr>
              <a:solidFill>
                <a:schemeClr val="accent5"/>
              </a:solidFill>
            </a:endParaRPr>
          </a:p>
          <a:p>
            <a:pPr indent="-311150" lvl="0" marL="914400" rtl="0" algn="l">
              <a:spcBef>
                <a:spcPts val="0"/>
              </a:spcBef>
              <a:spcAft>
                <a:spcPts val="0"/>
              </a:spcAft>
              <a:buClr>
                <a:schemeClr val="accent5"/>
              </a:buClr>
              <a:buSzPts val="1300"/>
              <a:buAutoNum type="arabicPeriod"/>
            </a:pPr>
            <a:r>
              <a:rPr b="1" lang="en">
                <a:solidFill>
                  <a:schemeClr val="accent5"/>
                </a:solidFill>
              </a:rPr>
              <a:t>Time Stretching: </a:t>
            </a:r>
            <a:r>
              <a:rPr lang="en">
                <a:solidFill>
                  <a:schemeClr val="accent5"/>
                </a:solidFill>
              </a:rPr>
              <a:t>Time stretching adjusts the speed or duration of the audio signal without affecting its pitch.</a:t>
            </a:r>
            <a:r>
              <a:rPr b="1" lang="en">
                <a:solidFill>
                  <a:schemeClr val="accent5"/>
                </a:solidFill>
              </a:rPr>
              <a:t> </a:t>
            </a:r>
            <a:endParaRPr b="1">
              <a:solidFill>
                <a:schemeClr val="accent5"/>
              </a:solidFill>
            </a:endParaRPr>
          </a:p>
          <a:p>
            <a:pPr indent="0" lvl="0" marL="914400" rtl="0" algn="l">
              <a:spcBef>
                <a:spcPts val="0"/>
              </a:spcBef>
              <a:spcAft>
                <a:spcPts val="0"/>
              </a:spcAft>
              <a:buNone/>
            </a:pPr>
            <a:r>
              <a:rPr b="1" lang="en">
                <a:solidFill>
                  <a:schemeClr val="accent5"/>
                </a:solidFill>
              </a:rPr>
              <a:t>Implementation: </a:t>
            </a:r>
            <a:r>
              <a:rPr lang="en">
                <a:solidFill>
                  <a:schemeClr val="accent5"/>
                </a:solidFill>
              </a:rPr>
              <a:t>Involves resampling the audio, often using algorithms like the Phase Vocoder. </a:t>
            </a:r>
            <a:endParaRPr>
              <a:solidFill>
                <a:schemeClr val="accent5"/>
              </a:solidFill>
            </a:endParaRPr>
          </a:p>
          <a:p>
            <a:pPr indent="0" lvl="0" marL="914400" rtl="0" algn="l">
              <a:spcBef>
                <a:spcPts val="0"/>
              </a:spcBef>
              <a:spcAft>
                <a:spcPts val="0"/>
              </a:spcAft>
              <a:buNone/>
            </a:pPr>
            <a:r>
              <a:rPr b="1" lang="en">
                <a:solidFill>
                  <a:schemeClr val="accent5"/>
                </a:solidFill>
              </a:rPr>
              <a:t>Effect: </a:t>
            </a:r>
            <a:r>
              <a:rPr lang="en">
                <a:solidFill>
                  <a:schemeClr val="accent5"/>
                </a:solidFill>
              </a:rPr>
              <a:t>Speeds up or slows down the playback speed of the audio while maintaining its pitch.</a:t>
            </a:r>
            <a:endParaRPr>
              <a:solidFill>
                <a:schemeClr val="accent5"/>
              </a:solidFill>
            </a:endParaRPr>
          </a:p>
          <a:p>
            <a:pPr indent="0" lvl="0" marL="457200" rtl="0" algn="l">
              <a:spcBef>
                <a:spcPts val="0"/>
              </a:spcBef>
              <a:spcAft>
                <a:spcPts val="0"/>
              </a:spcAft>
              <a:buNone/>
            </a:pPr>
            <a:r>
              <a:t/>
            </a:r>
            <a:endParaRPr b="1">
              <a:solidFill>
                <a:schemeClr val="accent5"/>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5"/>
          <p:cNvSpPr/>
          <p:nvPr/>
        </p:nvSpPr>
        <p:spPr>
          <a:xfrm>
            <a:off x="0" y="2894600"/>
            <a:ext cx="9144000" cy="1455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5"/>
          <p:cNvSpPr/>
          <p:nvPr/>
        </p:nvSpPr>
        <p:spPr>
          <a:xfrm>
            <a:off x="0" y="1346200"/>
            <a:ext cx="9144000" cy="1584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5"/>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Preprocessing</a:t>
            </a:r>
            <a:endParaRPr/>
          </a:p>
        </p:txBody>
      </p:sp>
      <p:sp>
        <p:nvSpPr>
          <p:cNvPr id="401" name="Google Shape;401;p55"/>
          <p:cNvSpPr txBox="1"/>
          <p:nvPr>
            <p:ph idx="1" type="subTitle"/>
          </p:nvPr>
        </p:nvSpPr>
        <p:spPr>
          <a:xfrm>
            <a:off x="591300" y="1116375"/>
            <a:ext cx="7948500" cy="35859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b="1" lang="en">
                <a:solidFill>
                  <a:schemeClr val="accent5"/>
                </a:solidFill>
              </a:rPr>
              <a:t>Data Augmentation(pitch shifting, time stretching, and Gaussian noise addition) :</a:t>
            </a:r>
            <a:endParaRPr b="1">
              <a:solidFill>
                <a:schemeClr val="accent5"/>
              </a:solidFill>
            </a:endParaRPr>
          </a:p>
          <a:p>
            <a:pPr indent="-311150" lvl="0" marL="914400" rtl="0" algn="l">
              <a:spcBef>
                <a:spcPts val="0"/>
              </a:spcBef>
              <a:spcAft>
                <a:spcPts val="0"/>
              </a:spcAft>
              <a:buClr>
                <a:schemeClr val="accent5"/>
              </a:buClr>
              <a:buSzPts val="1300"/>
              <a:buAutoNum type="arabicPeriod" startAt="3"/>
            </a:pPr>
            <a:r>
              <a:rPr b="1" lang="en">
                <a:solidFill>
                  <a:schemeClr val="accent5"/>
                </a:solidFill>
              </a:rPr>
              <a:t>Gaussian Noise Addition: Adding Gaussian noise involves introducing random values from a Gaussian distribution to the audio signal.</a:t>
            </a:r>
            <a:endParaRPr b="1">
              <a:solidFill>
                <a:schemeClr val="accent5"/>
              </a:solidFill>
            </a:endParaRPr>
          </a:p>
          <a:p>
            <a:pPr indent="0" lvl="0" marL="914400" rtl="0" algn="l">
              <a:spcBef>
                <a:spcPts val="0"/>
              </a:spcBef>
              <a:spcAft>
                <a:spcPts val="0"/>
              </a:spcAft>
              <a:buNone/>
            </a:pPr>
            <a:r>
              <a:rPr b="1" lang="en">
                <a:solidFill>
                  <a:schemeClr val="accent5"/>
                </a:solidFill>
              </a:rPr>
              <a:t>Implementation: Superimposing small, randomly generated values to the audio samples.</a:t>
            </a:r>
            <a:endParaRPr b="1">
              <a:solidFill>
                <a:schemeClr val="accent5"/>
              </a:solidFill>
            </a:endParaRPr>
          </a:p>
          <a:p>
            <a:pPr indent="0" lvl="0" marL="914400" rtl="0" algn="l">
              <a:spcBef>
                <a:spcPts val="0"/>
              </a:spcBef>
              <a:spcAft>
                <a:spcPts val="0"/>
              </a:spcAft>
              <a:buNone/>
            </a:pPr>
            <a:r>
              <a:rPr b="1" lang="en">
                <a:solidFill>
                  <a:schemeClr val="accent5"/>
                </a:solidFill>
              </a:rPr>
              <a:t>Effect: Mimics the presence of background noise, making the model more robust to different acoustic environments.</a:t>
            </a:r>
            <a:endParaRPr b="1">
              <a:solidFill>
                <a:schemeClr val="accent5"/>
              </a:solidFill>
            </a:endParaRPr>
          </a:p>
          <a:p>
            <a:pPr indent="0" lvl="0" marL="914400" rtl="0" algn="l">
              <a:spcBef>
                <a:spcPts val="0"/>
              </a:spcBef>
              <a:spcAft>
                <a:spcPts val="0"/>
              </a:spcAft>
              <a:buNone/>
            </a:pPr>
            <a:r>
              <a:rPr b="1" lang="en">
                <a:solidFill>
                  <a:schemeClr val="accent5"/>
                </a:solidFill>
              </a:rPr>
              <a:t>Use Case: Useful for simulating real-world scenarios where audio recordings may have varying levels of background noise.</a:t>
            </a:r>
            <a:endParaRPr b="1">
              <a:solidFill>
                <a:schemeClr val="accent5"/>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6"/>
          <p:cNvSpPr/>
          <p:nvPr/>
        </p:nvSpPr>
        <p:spPr>
          <a:xfrm>
            <a:off x="0" y="2894600"/>
            <a:ext cx="9144000" cy="1502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6"/>
          <p:cNvSpPr/>
          <p:nvPr/>
        </p:nvSpPr>
        <p:spPr>
          <a:xfrm>
            <a:off x="-75" y="1156700"/>
            <a:ext cx="9144000" cy="173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6"/>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Extraction</a:t>
            </a:r>
            <a:endParaRPr/>
          </a:p>
        </p:txBody>
      </p:sp>
      <p:sp>
        <p:nvSpPr>
          <p:cNvPr id="409" name="Google Shape;409;p56"/>
          <p:cNvSpPr txBox="1"/>
          <p:nvPr>
            <p:ph idx="1" type="subTitle"/>
          </p:nvPr>
        </p:nvSpPr>
        <p:spPr>
          <a:xfrm>
            <a:off x="653000" y="2426350"/>
            <a:ext cx="7948500" cy="236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rPr b="1" lang="en">
                <a:solidFill>
                  <a:schemeClr val="accent5"/>
                </a:solidFill>
              </a:rPr>
              <a:t>Here are some of the most common audio features:</a:t>
            </a:r>
            <a:endParaRPr b="1">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MFCCs (Mel-frequency cepstral coefficients):</a:t>
            </a:r>
            <a:endParaRPr b="1">
              <a:solidFill>
                <a:schemeClr val="accent5"/>
              </a:solidFill>
            </a:endParaRPr>
          </a:p>
          <a:p>
            <a:pPr indent="-311150" lvl="1" marL="914400" rtl="0" algn="l">
              <a:lnSpc>
                <a:spcPct val="100000"/>
              </a:lnSpc>
              <a:spcBef>
                <a:spcPts val="0"/>
              </a:spcBef>
              <a:spcAft>
                <a:spcPts val="0"/>
              </a:spcAft>
              <a:buClr>
                <a:schemeClr val="accent5"/>
              </a:buClr>
              <a:buSzPts val="1300"/>
              <a:buAutoNum type="alphaLcPeriod"/>
            </a:pPr>
            <a:r>
              <a:rPr b="1" lang="en" sz="1300">
                <a:solidFill>
                  <a:schemeClr val="accent5"/>
                </a:solidFill>
              </a:rPr>
              <a:t>Number of Features: 13</a:t>
            </a:r>
            <a:endParaRPr b="1" sz="1300">
              <a:solidFill>
                <a:schemeClr val="accent5"/>
              </a:solidFill>
            </a:endParaRPr>
          </a:p>
          <a:p>
            <a:pPr indent="-311150" lvl="1" marL="914400" rtl="0" algn="l">
              <a:lnSpc>
                <a:spcPct val="100000"/>
              </a:lnSpc>
              <a:spcBef>
                <a:spcPts val="0"/>
              </a:spcBef>
              <a:spcAft>
                <a:spcPts val="0"/>
              </a:spcAft>
              <a:buClr>
                <a:schemeClr val="accent5"/>
              </a:buClr>
              <a:buSzPts val="1300"/>
              <a:buAutoNum type="alphaLcPeriod"/>
            </a:pPr>
            <a:r>
              <a:rPr b="1" lang="en" sz="1300">
                <a:solidFill>
                  <a:schemeClr val="accent5"/>
                </a:solidFill>
              </a:rPr>
              <a:t>Explanation: These coefficients represent the shape of the spectral envelope of the audio signal at different frequencies. They capture aspects of the audio signal related to timbre and are commonly used in speech and audio processing.</a:t>
            </a:r>
            <a:endParaRPr b="1" sz="1300">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Delta features (First-order differences of MFCCs):</a:t>
            </a:r>
            <a:endParaRPr b="1">
              <a:solidFill>
                <a:schemeClr val="accent5"/>
              </a:solidFill>
            </a:endParaRPr>
          </a:p>
          <a:p>
            <a:pPr indent="-311150" lvl="1" marL="914400" rtl="0" algn="l">
              <a:spcBef>
                <a:spcPts val="0"/>
              </a:spcBef>
              <a:spcAft>
                <a:spcPts val="0"/>
              </a:spcAft>
              <a:buClr>
                <a:schemeClr val="accent5"/>
              </a:buClr>
              <a:buSzPts val="1300"/>
              <a:buAutoNum type="alphaLcPeriod"/>
            </a:pPr>
            <a:r>
              <a:rPr b="1" lang="en" sz="1300">
                <a:solidFill>
                  <a:schemeClr val="accent5"/>
                </a:solidFill>
              </a:rPr>
              <a:t>Number of Features: 13 (derived from MFCCs)</a:t>
            </a:r>
            <a:endParaRPr b="1" sz="1300">
              <a:solidFill>
                <a:schemeClr val="accent5"/>
              </a:solidFill>
            </a:endParaRPr>
          </a:p>
          <a:p>
            <a:pPr indent="-311150" lvl="1" marL="914400" rtl="0" algn="l">
              <a:spcBef>
                <a:spcPts val="0"/>
              </a:spcBef>
              <a:spcAft>
                <a:spcPts val="0"/>
              </a:spcAft>
              <a:buClr>
                <a:schemeClr val="accent5"/>
              </a:buClr>
              <a:buSzPts val="1300"/>
              <a:buAutoNum type="alphaLcPeriod"/>
            </a:pPr>
            <a:r>
              <a:rPr b="1" lang="en" sz="1300">
                <a:solidFill>
                  <a:schemeClr val="accent5"/>
                </a:solidFill>
              </a:rPr>
              <a:t>Explanation: Delta features represent the rate of change of MFCCs over time and provide information about the dynamics or speed of changes in the audio signal.</a:t>
            </a:r>
            <a:endParaRPr b="1" sz="1300">
              <a:solidFill>
                <a:schemeClr val="accent5"/>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p:txBody>
      </p:sp>
      <p:sp>
        <p:nvSpPr>
          <p:cNvPr id="410" name="Google Shape;410;p56"/>
          <p:cNvSpPr txBox="1"/>
          <p:nvPr/>
        </p:nvSpPr>
        <p:spPr>
          <a:xfrm>
            <a:off x="670250" y="1384700"/>
            <a:ext cx="8371200" cy="845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b="1" lang="en" sz="1300">
                <a:solidFill>
                  <a:schemeClr val="accent5"/>
                </a:solidFill>
                <a:latin typeface="Lexend"/>
                <a:ea typeface="Lexend"/>
                <a:cs typeface="Lexend"/>
                <a:sym typeface="Lexend"/>
              </a:rPr>
              <a:t>Our approach involves extracting audio features, including chromagrams, spectrograms, and Mel spectrograms, from trimmed audio files. A total of 192 features were extracted from each audio WAV file.</a:t>
            </a:r>
            <a:endParaRPr b="1">
              <a:solidFill>
                <a:schemeClr val="accent5"/>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30"/>
          <p:cNvPicPr preferRelativeResize="0"/>
          <p:nvPr>
            <p:ph idx="6" type="pic"/>
          </p:nvPr>
        </p:nvPicPr>
        <p:blipFill rotWithShape="1">
          <a:blip r:embed="rId3">
            <a:alphaModFix/>
          </a:blip>
          <a:srcRect b="1209" l="0" r="0" t="1209"/>
          <a:stretch/>
        </p:blipFill>
        <p:spPr>
          <a:xfrm>
            <a:off x="-114300" y="1470000"/>
            <a:ext cx="4562351" cy="2965500"/>
          </a:xfrm>
          <a:prstGeom prst="rect">
            <a:avLst/>
          </a:prstGeom>
        </p:spPr>
      </p:pic>
      <p:sp>
        <p:nvSpPr>
          <p:cNvPr id="160" name="Google Shape;160;p30"/>
          <p:cNvSpPr txBox="1"/>
          <p:nvPr>
            <p:ph idx="7" type="title"/>
          </p:nvPr>
        </p:nvSpPr>
        <p:spPr>
          <a:xfrm>
            <a:off x="720000" y="445025"/>
            <a:ext cx="399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a:t>
            </a:r>
            <a:endParaRPr/>
          </a:p>
        </p:txBody>
      </p:sp>
      <p:sp>
        <p:nvSpPr>
          <p:cNvPr id="161" name="Google Shape;161;p30"/>
          <p:cNvSpPr/>
          <p:nvPr/>
        </p:nvSpPr>
        <p:spPr>
          <a:xfrm rot="10800000">
            <a:off x="7878889" y="3879684"/>
            <a:ext cx="2564100" cy="2564100"/>
          </a:xfrm>
          <a:prstGeom prst="pie">
            <a:avLst>
              <a:gd fmla="val 0" name="adj1"/>
              <a:gd fmla="val 5400182" name="adj2"/>
            </a:avLst>
          </a:prstGeom>
          <a:solidFill>
            <a:srgbClr val="EB8F8B">
              <a:alpha val="74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0"/>
          <p:cNvSpPr/>
          <p:nvPr/>
        </p:nvSpPr>
        <p:spPr>
          <a:xfrm>
            <a:off x="2454800" y="4065013"/>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0"/>
          <p:cNvSpPr/>
          <p:nvPr/>
        </p:nvSpPr>
        <p:spPr>
          <a:xfrm>
            <a:off x="3433700" y="593975"/>
            <a:ext cx="378300" cy="378300"/>
          </a:xfrm>
          <a:prstGeom prst="pie">
            <a:avLst>
              <a:gd fmla="val 0" name="adj1"/>
              <a:gd fmla="val 10754738"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4" name="Google Shape;164;p30"/>
          <p:cNvPicPr preferRelativeResize="0"/>
          <p:nvPr>
            <p:ph idx="6" type="pic"/>
          </p:nvPr>
        </p:nvPicPr>
        <p:blipFill rotWithShape="1">
          <a:blip r:embed="rId4">
            <a:alphaModFix/>
          </a:blip>
          <a:srcRect b="0" l="6881" r="6881" t="0"/>
          <a:stretch/>
        </p:blipFill>
        <p:spPr>
          <a:xfrm>
            <a:off x="-114300" y="1470000"/>
            <a:ext cx="4562352" cy="2965499"/>
          </a:xfrm>
          <a:prstGeom prst="rect">
            <a:avLst/>
          </a:prstGeom>
        </p:spPr>
      </p:pic>
      <p:sp>
        <p:nvSpPr>
          <p:cNvPr id="165" name="Google Shape;165;p30"/>
          <p:cNvSpPr txBox="1"/>
          <p:nvPr>
            <p:ph idx="4" type="subTitle"/>
          </p:nvPr>
        </p:nvSpPr>
        <p:spPr>
          <a:xfrm>
            <a:off x="5452300" y="1554675"/>
            <a:ext cx="2887500" cy="6447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GUI Implementation</a:t>
            </a:r>
            <a:endParaRPr/>
          </a:p>
        </p:txBody>
      </p:sp>
      <p:sp>
        <p:nvSpPr>
          <p:cNvPr id="166" name="Google Shape;166;p30"/>
          <p:cNvSpPr txBox="1"/>
          <p:nvPr>
            <p:ph type="title"/>
          </p:nvPr>
        </p:nvSpPr>
        <p:spPr>
          <a:xfrm>
            <a:off x="4702344" y="4008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07</a:t>
            </a:r>
            <a:endParaRPr sz="2900"/>
          </a:p>
        </p:txBody>
      </p:sp>
      <p:sp>
        <p:nvSpPr>
          <p:cNvPr id="167" name="Google Shape;167;p30"/>
          <p:cNvSpPr txBox="1"/>
          <p:nvPr>
            <p:ph idx="2" type="title"/>
          </p:nvPr>
        </p:nvSpPr>
        <p:spPr>
          <a:xfrm>
            <a:off x="4717594" y="155010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09</a:t>
            </a:r>
            <a:endParaRPr sz="2900"/>
          </a:p>
        </p:txBody>
      </p:sp>
      <p:sp>
        <p:nvSpPr>
          <p:cNvPr id="168" name="Google Shape;168;p30"/>
          <p:cNvSpPr txBox="1"/>
          <p:nvPr>
            <p:ph idx="3" type="title"/>
          </p:nvPr>
        </p:nvSpPr>
        <p:spPr>
          <a:xfrm>
            <a:off x="4717594" y="2328696"/>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10</a:t>
            </a:r>
            <a:endParaRPr sz="2900"/>
          </a:p>
        </p:txBody>
      </p:sp>
      <p:sp>
        <p:nvSpPr>
          <p:cNvPr id="169" name="Google Shape;169;p30"/>
          <p:cNvSpPr txBox="1"/>
          <p:nvPr>
            <p:ph idx="1" type="subTitle"/>
          </p:nvPr>
        </p:nvSpPr>
        <p:spPr>
          <a:xfrm>
            <a:off x="5437050" y="279950"/>
            <a:ext cx="2887500" cy="6447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Framework</a:t>
            </a:r>
            <a:endParaRPr/>
          </a:p>
        </p:txBody>
      </p:sp>
      <p:sp>
        <p:nvSpPr>
          <p:cNvPr id="170" name="Google Shape;170;p30"/>
          <p:cNvSpPr txBox="1"/>
          <p:nvPr>
            <p:ph idx="5" type="subTitle"/>
          </p:nvPr>
        </p:nvSpPr>
        <p:spPr>
          <a:xfrm>
            <a:off x="5437050" y="2284899"/>
            <a:ext cx="2887500" cy="5727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71" name="Google Shape;171;p30"/>
          <p:cNvSpPr txBox="1"/>
          <p:nvPr>
            <p:ph type="title"/>
          </p:nvPr>
        </p:nvSpPr>
        <p:spPr>
          <a:xfrm>
            <a:off x="4717594" y="36018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12</a:t>
            </a:r>
            <a:endParaRPr sz="2900"/>
          </a:p>
        </p:txBody>
      </p:sp>
      <p:sp>
        <p:nvSpPr>
          <p:cNvPr id="172" name="Google Shape;172;p30"/>
          <p:cNvSpPr txBox="1"/>
          <p:nvPr>
            <p:ph idx="1" type="subTitle"/>
          </p:nvPr>
        </p:nvSpPr>
        <p:spPr>
          <a:xfrm>
            <a:off x="5437050" y="3503300"/>
            <a:ext cx="2887500" cy="6447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73" name="Google Shape;173;p30"/>
          <p:cNvSpPr txBox="1"/>
          <p:nvPr>
            <p:ph idx="4" type="subTitle"/>
          </p:nvPr>
        </p:nvSpPr>
        <p:spPr>
          <a:xfrm>
            <a:off x="5437050" y="848438"/>
            <a:ext cx="2887500" cy="64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Implementation</a:t>
            </a:r>
            <a:endParaRPr/>
          </a:p>
        </p:txBody>
      </p:sp>
      <p:sp>
        <p:nvSpPr>
          <p:cNvPr id="174" name="Google Shape;174;p30"/>
          <p:cNvSpPr txBox="1"/>
          <p:nvPr>
            <p:ph idx="2" type="title"/>
          </p:nvPr>
        </p:nvSpPr>
        <p:spPr>
          <a:xfrm>
            <a:off x="4702344" y="972271"/>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08</a:t>
            </a:r>
            <a:endParaRPr sz="2900"/>
          </a:p>
        </p:txBody>
      </p:sp>
      <p:sp>
        <p:nvSpPr>
          <p:cNvPr id="175" name="Google Shape;175;p30"/>
          <p:cNvSpPr txBox="1"/>
          <p:nvPr>
            <p:ph type="title"/>
          </p:nvPr>
        </p:nvSpPr>
        <p:spPr>
          <a:xfrm>
            <a:off x="4702350" y="3992246"/>
            <a:ext cx="734700" cy="64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13</a:t>
            </a:r>
            <a:endParaRPr sz="2900"/>
          </a:p>
        </p:txBody>
      </p:sp>
      <p:sp>
        <p:nvSpPr>
          <p:cNvPr id="176" name="Google Shape;176;p30"/>
          <p:cNvSpPr txBox="1"/>
          <p:nvPr>
            <p:ph idx="1" type="subTitle"/>
          </p:nvPr>
        </p:nvSpPr>
        <p:spPr>
          <a:xfrm>
            <a:off x="5452300" y="3992250"/>
            <a:ext cx="2887500" cy="6447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77" name="Google Shape;177;p30"/>
          <p:cNvSpPr txBox="1"/>
          <p:nvPr>
            <p:ph type="title"/>
          </p:nvPr>
        </p:nvSpPr>
        <p:spPr>
          <a:xfrm>
            <a:off x="4717594" y="287790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11</a:t>
            </a:r>
            <a:endParaRPr sz="2900"/>
          </a:p>
        </p:txBody>
      </p:sp>
      <p:sp>
        <p:nvSpPr>
          <p:cNvPr id="178" name="Google Shape;178;p30"/>
          <p:cNvSpPr txBox="1"/>
          <p:nvPr>
            <p:ph idx="1" type="subTitle"/>
          </p:nvPr>
        </p:nvSpPr>
        <p:spPr>
          <a:xfrm>
            <a:off x="5452300" y="3030288"/>
            <a:ext cx="2887500" cy="6447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Future Scope &amp; Limitations</a:t>
            </a:r>
            <a:endParaRPr/>
          </a:p>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7"/>
          <p:cNvSpPr/>
          <p:nvPr/>
        </p:nvSpPr>
        <p:spPr>
          <a:xfrm>
            <a:off x="0" y="2894600"/>
            <a:ext cx="9144000" cy="134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7"/>
          <p:cNvSpPr/>
          <p:nvPr/>
        </p:nvSpPr>
        <p:spPr>
          <a:xfrm>
            <a:off x="0" y="1272375"/>
            <a:ext cx="9144000" cy="1658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7"/>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Extraction</a:t>
            </a:r>
            <a:endParaRPr/>
          </a:p>
        </p:txBody>
      </p:sp>
      <p:sp>
        <p:nvSpPr>
          <p:cNvPr id="418" name="Google Shape;418;p57"/>
          <p:cNvSpPr txBox="1"/>
          <p:nvPr>
            <p:ph idx="1" type="subTitle"/>
          </p:nvPr>
        </p:nvSpPr>
        <p:spPr>
          <a:xfrm>
            <a:off x="653000" y="1196175"/>
            <a:ext cx="7948500" cy="32064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b="1" lang="en">
                <a:solidFill>
                  <a:schemeClr val="accent5"/>
                </a:solidFill>
              </a:rPr>
              <a:t>Double-delta features (Second-order differences of MFCCs):</a:t>
            </a:r>
            <a:endParaRPr b="1">
              <a:solidFill>
                <a:schemeClr val="accent5"/>
              </a:solidFill>
            </a:endParaRPr>
          </a:p>
          <a:p>
            <a:pPr indent="-311150" lvl="1" marL="914400" rtl="0" algn="l">
              <a:spcBef>
                <a:spcPts val="0"/>
              </a:spcBef>
              <a:spcAft>
                <a:spcPts val="0"/>
              </a:spcAft>
              <a:buClr>
                <a:schemeClr val="accent5"/>
              </a:buClr>
              <a:buSzPts val="1300"/>
              <a:buChar char="○"/>
            </a:pPr>
            <a:r>
              <a:rPr b="1" lang="en" sz="1300">
                <a:solidFill>
                  <a:schemeClr val="accent5"/>
                </a:solidFill>
              </a:rPr>
              <a:t>Number of Features: 13 (derived from MFCCs)</a:t>
            </a:r>
            <a:endParaRPr b="1" sz="1300">
              <a:solidFill>
                <a:schemeClr val="accent5"/>
              </a:solidFill>
            </a:endParaRPr>
          </a:p>
          <a:p>
            <a:pPr indent="-311150" lvl="1" marL="914400" rtl="0" algn="l">
              <a:spcBef>
                <a:spcPts val="0"/>
              </a:spcBef>
              <a:spcAft>
                <a:spcPts val="0"/>
              </a:spcAft>
              <a:buClr>
                <a:schemeClr val="accent5"/>
              </a:buClr>
              <a:buSzPts val="1300"/>
              <a:buChar char="○"/>
            </a:pPr>
            <a:r>
              <a:rPr b="1" lang="en" sz="1300">
                <a:solidFill>
                  <a:schemeClr val="accent5"/>
                </a:solidFill>
              </a:rPr>
              <a:t>Explanation: Double-delta features capture the acceleration or curvature of changes in MFCCs over time, providing additional information about the dynamics of the audio signal.</a:t>
            </a:r>
            <a:endParaRPr b="1" sz="1300">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Chroma features:</a:t>
            </a:r>
            <a:endParaRPr b="1">
              <a:solidFill>
                <a:schemeClr val="accent5"/>
              </a:solidFill>
            </a:endParaRPr>
          </a:p>
          <a:p>
            <a:pPr indent="-311150" lvl="1" marL="914400" rtl="0" algn="l">
              <a:spcBef>
                <a:spcPts val="0"/>
              </a:spcBef>
              <a:spcAft>
                <a:spcPts val="0"/>
              </a:spcAft>
              <a:buClr>
                <a:schemeClr val="accent5"/>
              </a:buClr>
              <a:buSzPts val="1300"/>
              <a:buChar char="○"/>
            </a:pPr>
            <a:r>
              <a:rPr b="1" lang="en" sz="1300">
                <a:solidFill>
                  <a:schemeClr val="accent5"/>
                </a:solidFill>
              </a:rPr>
              <a:t>Number of Features: Typically 12</a:t>
            </a:r>
            <a:endParaRPr b="1" sz="1300">
              <a:solidFill>
                <a:schemeClr val="accent5"/>
              </a:solidFill>
            </a:endParaRPr>
          </a:p>
          <a:p>
            <a:pPr indent="-311150" lvl="1" marL="914400" rtl="0" algn="l">
              <a:spcBef>
                <a:spcPts val="0"/>
              </a:spcBef>
              <a:spcAft>
                <a:spcPts val="0"/>
              </a:spcAft>
              <a:buClr>
                <a:schemeClr val="accent5"/>
              </a:buClr>
              <a:buSzPts val="1300"/>
              <a:buChar char="○"/>
            </a:pPr>
            <a:r>
              <a:rPr b="1" lang="en" sz="1300">
                <a:solidFill>
                  <a:schemeClr val="accent5"/>
                </a:solidFill>
              </a:rPr>
              <a:t>Explanation: Chroma features represent the energy distribution of pitch classes in the audio signal, providing information about the tonal content and musical characteristics.</a:t>
            </a:r>
            <a:endParaRPr b="1" sz="1300">
              <a:solidFill>
                <a:schemeClr val="accent5"/>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8"/>
          <p:cNvSpPr/>
          <p:nvPr/>
        </p:nvSpPr>
        <p:spPr>
          <a:xfrm>
            <a:off x="0" y="2894600"/>
            <a:ext cx="9144000" cy="1302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8"/>
          <p:cNvSpPr/>
          <p:nvPr/>
        </p:nvSpPr>
        <p:spPr>
          <a:xfrm>
            <a:off x="0" y="1331675"/>
            <a:ext cx="9144000" cy="159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8"/>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Extraction</a:t>
            </a:r>
            <a:endParaRPr/>
          </a:p>
        </p:txBody>
      </p:sp>
      <p:sp>
        <p:nvSpPr>
          <p:cNvPr id="426" name="Google Shape;426;p58"/>
          <p:cNvSpPr txBox="1"/>
          <p:nvPr>
            <p:ph idx="1" type="subTitle"/>
          </p:nvPr>
        </p:nvSpPr>
        <p:spPr>
          <a:xfrm>
            <a:off x="653000" y="1120300"/>
            <a:ext cx="7948500" cy="32064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b="1" lang="en">
                <a:solidFill>
                  <a:schemeClr val="accent5"/>
                </a:solidFill>
              </a:rPr>
              <a:t>Mel spectrogram features:</a:t>
            </a:r>
            <a:endParaRPr b="1">
              <a:solidFill>
                <a:schemeClr val="accent5"/>
              </a:solidFill>
            </a:endParaRPr>
          </a:p>
          <a:p>
            <a:pPr indent="-311150" lvl="1" marL="914400" rtl="0" algn="l">
              <a:spcBef>
                <a:spcPts val="0"/>
              </a:spcBef>
              <a:spcAft>
                <a:spcPts val="0"/>
              </a:spcAft>
              <a:buClr>
                <a:schemeClr val="accent5"/>
              </a:buClr>
              <a:buSzPts val="1300"/>
              <a:buChar char="○"/>
            </a:pPr>
            <a:r>
              <a:rPr b="1" lang="en" sz="1300">
                <a:solidFill>
                  <a:schemeClr val="accent5"/>
                </a:solidFill>
              </a:rPr>
              <a:t>Number of Features: Depends on the number of mel bins used</a:t>
            </a:r>
            <a:endParaRPr b="1" sz="1300">
              <a:solidFill>
                <a:schemeClr val="accent5"/>
              </a:solidFill>
            </a:endParaRPr>
          </a:p>
          <a:p>
            <a:pPr indent="-311150" lvl="1" marL="914400" rtl="0" algn="l">
              <a:spcBef>
                <a:spcPts val="0"/>
              </a:spcBef>
              <a:spcAft>
                <a:spcPts val="0"/>
              </a:spcAft>
              <a:buClr>
                <a:schemeClr val="accent5"/>
              </a:buClr>
              <a:buSzPts val="1300"/>
              <a:buChar char="○"/>
            </a:pPr>
            <a:r>
              <a:rPr b="1" lang="en" sz="1300">
                <a:solidFill>
                  <a:schemeClr val="accent5"/>
                </a:solidFill>
              </a:rPr>
              <a:t>Explanation: Mel spectrogram features represent the energy distribution across mel-frequency bands, giving a compact representation of the spectral content of the audio signal.</a:t>
            </a:r>
            <a:endParaRPr b="1" sz="1300">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Spectral contrast features:</a:t>
            </a:r>
            <a:endParaRPr b="1">
              <a:solidFill>
                <a:schemeClr val="accent5"/>
              </a:solidFill>
            </a:endParaRPr>
          </a:p>
          <a:p>
            <a:pPr indent="-311150" lvl="1" marL="914400" rtl="0" algn="l">
              <a:spcBef>
                <a:spcPts val="0"/>
              </a:spcBef>
              <a:spcAft>
                <a:spcPts val="0"/>
              </a:spcAft>
              <a:buClr>
                <a:schemeClr val="accent5"/>
              </a:buClr>
              <a:buSzPts val="1300"/>
              <a:buChar char="○"/>
            </a:pPr>
            <a:r>
              <a:rPr b="1" lang="en" sz="1300">
                <a:solidFill>
                  <a:schemeClr val="accent5"/>
                </a:solidFill>
              </a:rPr>
              <a:t>Number of Features: Depends on the number of contrast measures used</a:t>
            </a:r>
            <a:endParaRPr b="1" sz="1300">
              <a:solidFill>
                <a:schemeClr val="accent5"/>
              </a:solidFill>
            </a:endParaRPr>
          </a:p>
          <a:p>
            <a:pPr indent="-311150" lvl="1" marL="914400" rtl="0" algn="l">
              <a:spcBef>
                <a:spcPts val="0"/>
              </a:spcBef>
              <a:spcAft>
                <a:spcPts val="0"/>
              </a:spcAft>
              <a:buClr>
                <a:schemeClr val="accent5"/>
              </a:buClr>
              <a:buSzPts val="1300"/>
              <a:buChar char="○"/>
            </a:pPr>
            <a:r>
              <a:rPr b="1" lang="en" sz="1300">
                <a:solidFill>
                  <a:schemeClr val="accent5"/>
                </a:solidFill>
              </a:rPr>
              <a:t>Explanation: Spectral contrast features quantify the difference in amplitude between peaks and valleys in the spectrum, capturing variations in spectral texture and emphasis.</a:t>
            </a:r>
            <a:endParaRPr b="1" sz="1300">
              <a:solidFill>
                <a:schemeClr val="accent5"/>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59"/>
          <p:cNvSpPr/>
          <p:nvPr/>
        </p:nvSpPr>
        <p:spPr>
          <a:xfrm>
            <a:off x="0" y="2894600"/>
            <a:ext cx="9144000" cy="1584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9"/>
          <p:cNvSpPr/>
          <p:nvPr/>
        </p:nvSpPr>
        <p:spPr>
          <a:xfrm>
            <a:off x="0" y="1120300"/>
            <a:ext cx="9144000" cy="181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9"/>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Extraction</a:t>
            </a:r>
            <a:endParaRPr/>
          </a:p>
        </p:txBody>
      </p:sp>
      <p:sp>
        <p:nvSpPr>
          <p:cNvPr id="434" name="Google Shape;434;p59"/>
          <p:cNvSpPr txBox="1"/>
          <p:nvPr>
            <p:ph idx="1" type="subTitle"/>
          </p:nvPr>
        </p:nvSpPr>
        <p:spPr>
          <a:xfrm>
            <a:off x="653000" y="1371725"/>
            <a:ext cx="7948500" cy="31833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b="1" lang="en">
                <a:solidFill>
                  <a:schemeClr val="accent5"/>
                </a:solidFill>
              </a:rPr>
              <a:t>Tonnetz features (Tonal centroid features):</a:t>
            </a:r>
            <a:endParaRPr b="1">
              <a:solidFill>
                <a:schemeClr val="accent5"/>
              </a:solidFill>
            </a:endParaRPr>
          </a:p>
          <a:p>
            <a:pPr indent="-311150" lvl="1" marL="914400" rtl="0" algn="l">
              <a:spcBef>
                <a:spcPts val="0"/>
              </a:spcBef>
              <a:spcAft>
                <a:spcPts val="0"/>
              </a:spcAft>
              <a:buClr>
                <a:schemeClr val="accent5"/>
              </a:buClr>
              <a:buSzPts val="1300"/>
              <a:buChar char="○"/>
            </a:pPr>
            <a:r>
              <a:rPr b="1" lang="en" sz="1300">
                <a:solidFill>
                  <a:schemeClr val="accent5"/>
                </a:solidFill>
              </a:rPr>
              <a:t>Number of Features: Typically 6</a:t>
            </a:r>
            <a:endParaRPr b="1" sz="1300">
              <a:solidFill>
                <a:schemeClr val="accent5"/>
              </a:solidFill>
            </a:endParaRPr>
          </a:p>
          <a:p>
            <a:pPr indent="-311150" lvl="1" marL="914400" rtl="0" algn="l">
              <a:spcBef>
                <a:spcPts val="0"/>
              </a:spcBef>
              <a:spcAft>
                <a:spcPts val="0"/>
              </a:spcAft>
              <a:buClr>
                <a:schemeClr val="accent5"/>
              </a:buClr>
              <a:buSzPts val="1300"/>
              <a:buChar char="○"/>
            </a:pPr>
            <a:r>
              <a:rPr b="1" lang="en" sz="1300">
                <a:solidFill>
                  <a:schemeClr val="accent5"/>
                </a:solidFill>
              </a:rPr>
              <a:t>Explanation: Tonnetz features represent the tonal characteristics of the audio signal and provide information about harmonic relations and musical content.</a:t>
            </a:r>
            <a:endParaRPr b="1" sz="1300">
              <a:solidFill>
                <a:schemeClr val="accent5"/>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rPr b="1" lang="en">
                <a:solidFill>
                  <a:schemeClr val="accent5"/>
                </a:solidFill>
              </a:rPr>
              <a:t>Link for the feature extracted files -</a:t>
            </a:r>
            <a:endParaRPr b="1">
              <a:solidFill>
                <a:schemeClr val="accent5"/>
              </a:solidFill>
            </a:endParaRPr>
          </a:p>
          <a:p>
            <a:pPr indent="0" lvl="0" marL="0" rtl="0" algn="l">
              <a:spcBef>
                <a:spcPts val="0"/>
              </a:spcBef>
              <a:spcAft>
                <a:spcPts val="0"/>
              </a:spcAft>
              <a:buNone/>
            </a:pPr>
            <a:r>
              <a:rPr b="1" lang="en" u="sng">
                <a:solidFill>
                  <a:srgbClr val="191919"/>
                </a:solidFill>
                <a:hlinkClick r:id="rId3">
                  <a:extLst>
                    <a:ext uri="{A12FA001-AC4F-418D-AE19-62706E023703}">
                      <ahyp:hlinkClr val="tx"/>
                    </a:ext>
                  </a:extLst>
                </a:hlinkClick>
              </a:rPr>
              <a:t>https://drive.google.com/drive/u/0/folders/1WwKpBljcD_2CgXbujY2-mIRkmMlRcJ4G</a:t>
            </a:r>
            <a:endParaRPr b="1">
              <a:solidFill>
                <a:srgbClr val="191919"/>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60"/>
          <p:cNvSpPr txBox="1"/>
          <p:nvPr>
            <p:ph type="title"/>
          </p:nvPr>
        </p:nvSpPr>
        <p:spPr>
          <a:xfrm>
            <a:off x="713225" y="2637175"/>
            <a:ext cx="4905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Framework</a:t>
            </a:r>
            <a:endParaRPr b="1">
              <a:solidFill>
                <a:schemeClr val="accent5"/>
              </a:solidFill>
            </a:endParaRPr>
          </a:p>
        </p:txBody>
      </p:sp>
      <p:sp>
        <p:nvSpPr>
          <p:cNvPr id="440" name="Google Shape;440;p60"/>
          <p:cNvSpPr txBox="1"/>
          <p:nvPr>
            <p:ph idx="2" type="title"/>
          </p:nvPr>
        </p:nvSpPr>
        <p:spPr>
          <a:xfrm>
            <a:off x="713225" y="1664525"/>
            <a:ext cx="1962900" cy="97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07</a:t>
            </a:r>
            <a:endParaRPr/>
          </a:p>
        </p:txBody>
      </p:sp>
      <p:pic>
        <p:nvPicPr>
          <p:cNvPr id="441" name="Google Shape;441;p60"/>
          <p:cNvPicPr preferRelativeResize="0"/>
          <p:nvPr>
            <p:ph idx="3" type="pic"/>
          </p:nvPr>
        </p:nvPicPr>
        <p:blipFill rotWithShape="1">
          <a:blip r:embed="rId3">
            <a:alphaModFix/>
          </a:blip>
          <a:srcRect b="0" l="4841" r="4841" t="0"/>
          <a:stretch/>
        </p:blipFill>
        <p:spPr>
          <a:xfrm>
            <a:off x="5587500" y="539500"/>
            <a:ext cx="3670800" cy="4064400"/>
          </a:xfrm>
          <a:prstGeom prst="rect">
            <a:avLst/>
          </a:prstGeom>
        </p:spPr>
      </p:pic>
      <p:sp>
        <p:nvSpPr>
          <p:cNvPr id="442" name="Google Shape;442;p60"/>
          <p:cNvSpPr/>
          <p:nvPr/>
        </p:nvSpPr>
        <p:spPr>
          <a:xfrm>
            <a:off x="5178925" y="539500"/>
            <a:ext cx="954000" cy="954300"/>
          </a:xfrm>
          <a:prstGeom prst="ellipse">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60"/>
          <p:cNvSpPr/>
          <p:nvPr/>
        </p:nvSpPr>
        <p:spPr>
          <a:xfrm>
            <a:off x="8108300" y="4105263"/>
            <a:ext cx="173100" cy="862800"/>
          </a:xfrm>
          <a:prstGeom prst="rect">
            <a:avLst/>
          </a:prstGeom>
          <a:solidFill>
            <a:srgbClr val="FACD77">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61"/>
          <p:cNvSpPr txBox="1"/>
          <p:nvPr>
            <p:ph type="title"/>
          </p:nvPr>
        </p:nvSpPr>
        <p:spPr>
          <a:xfrm>
            <a:off x="713225" y="2637175"/>
            <a:ext cx="4905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61"/>
          <p:cNvSpPr txBox="1"/>
          <p:nvPr>
            <p:ph idx="2" type="title"/>
          </p:nvPr>
        </p:nvSpPr>
        <p:spPr>
          <a:xfrm>
            <a:off x="713225" y="1664525"/>
            <a:ext cx="1962900" cy="97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0" name="Google Shape;450;p61"/>
          <p:cNvPicPr preferRelativeResize="0"/>
          <p:nvPr/>
        </p:nvPicPr>
        <p:blipFill>
          <a:blip r:embed="rId3">
            <a:alphaModFix/>
          </a:blip>
          <a:stretch>
            <a:fillRect/>
          </a:stretch>
        </p:blipFill>
        <p:spPr>
          <a:xfrm>
            <a:off x="235838" y="1231450"/>
            <a:ext cx="8672325" cy="3361426"/>
          </a:xfrm>
          <a:prstGeom prst="rect">
            <a:avLst/>
          </a:prstGeom>
          <a:noFill/>
          <a:ln>
            <a:noFill/>
          </a:ln>
        </p:spPr>
      </p:pic>
      <p:sp>
        <p:nvSpPr>
          <p:cNvPr id="451" name="Google Shape;451;p61"/>
          <p:cNvSpPr txBox="1"/>
          <p:nvPr/>
        </p:nvSpPr>
        <p:spPr>
          <a:xfrm>
            <a:off x="1784200" y="399100"/>
            <a:ext cx="61467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latin typeface="Lexend"/>
                <a:ea typeface="Lexend"/>
                <a:cs typeface="Lexend"/>
                <a:sym typeface="Lexend"/>
              </a:rPr>
              <a:t>General</a:t>
            </a:r>
            <a:r>
              <a:rPr b="1" lang="en" sz="1800">
                <a:solidFill>
                  <a:schemeClr val="dk1"/>
                </a:solidFill>
                <a:latin typeface="Lexend"/>
                <a:ea typeface="Lexend"/>
                <a:cs typeface="Lexend"/>
                <a:sym typeface="Lexend"/>
              </a:rPr>
              <a:t> Overview of Proposed Model</a:t>
            </a:r>
            <a:endParaRPr b="1" sz="1800">
              <a:solidFill>
                <a:schemeClr val="dk1"/>
              </a:solidFill>
              <a:latin typeface="Lexend"/>
              <a:ea typeface="Lexend"/>
              <a:cs typeface="Lexend"/>
              <a:sym typeface="Lexen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62"/>
          <p:cNvSpPr/>
          <p:nvPr/>
        </p:nvSpPr>
        <p:spPr>
          <a:xfrm>
            <a:off x="0" y="28184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62"/>
          <p:cNvSpPr/>
          <p:nvPr/>
        </p:nvSpPr>
        <p:spPr>
          <a:xfrm>
            <a:off x="0" y="1237725"/>
            <a:ext cx="9144000" cy="199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62"/>
          <p:cNvSpPr txBox="1"/>
          <p:nvPr>
            <p:ph type="title"/>
          </p:nvPr>
        </p:nvSpPr>
        <p:spPr>
          <a:xfrm>
            <a:off x="659975" y="194225"/>
            <a:ext cx="75996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Deep Neural Networks(DNNs)</a:t>
            </a:r>
            <a:r>
              <a:rPr lang="en" sz="1200"/>
              <a:t>[1][2]</a:t>
            </a:r>
            <a:endParaRPr sz="4700"/>
          </a:p>
        </p:txBody>
      </p:sp>
      <p:sp>
        <p:nvSpPr>
          <p:cNvPr id="459" name="Google Shape;459;p62"/>
          <p:cNvSpPr txBox="1"/>
          <p:nvPr>
            <p:ph idx="1" type="subTitle"/>
          </p:nvPr>
        </p:nvSpPr>
        <p:spPr>
          <a:xfrm>
            <a:off x="585275" y="1544350"/>
            <a:ext cx="8266500" cy="264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5"/>
                </a:solidFill>
              </a:rPr>
              <a:t>Deep Neural Networks Overview</a:t>
            </a:r>
            <a:endParaRPr b="1">
              <a:solidFill>
                <a:schemeClr val="accent5"/>
              </a:solidFill>
            </a:endParaRPr>
          </a:p>
          <a:p>
            <a:pPr indent="0" lvl="0" marL="0" rtl="0" algn="l">
              <a:spcBef>
                <a:spcPts val="0"/>
              </a:spcBef>
              <a:spcAft>
                <a:spcPts val="0"/>
              </a:spcAft>
              <a:buNone/>
            </a:pPr>
            <a:r>
              <a:t/>
            </a:r>
            <a:endParaRPr>
              <a:solidFill>
                <a:schemeClr val="accent5"/>
              </a:solidFill>
            </a:endParaRPr>
          </a:p>
          <a:p>
            <a:pPr indent="-311150" lvl="0" marL="457200" rtl="0" algn="l">
              <a:spcBef>
                <a:spcPts val="0"/>
              </a:spcBef>
              <a:spcAft>
                <a:spcPts val="0"/>
              </a:spcAft>
              <a:buClr>
                <a:schemeClr val="accent5"/>
              </a:buClr>
              <a:buSzPts val="1300"/>
              <a:buAutoNum type="arabicPeriod"/>
            </a:pPr>
            <a:r>
              <a:rPr b="1" lang="en">
                <a:solidFill>
                  <a:schemeClr val="accent5"/>
                </a:solidFill>
              </a:rPr>
              <a:t>I</a:t>
            </a:r>
            <a:r>
              <a:rPr b="1" lang="en">
                <a:solidFill>
                  <a:schemeClr val="accent5"/>
                </a:solidFill>
              </a:rPr>
              <a:t>ntroduction:</a:t>
            </a:r>
            <a:endParaRPr b="1">
              <a:solidFill>
                <a:schemeClr val="accent5"/>
              </a:solidFill>
            </a:endParaRPr>
          </a:p>
          <a:p>
            <a:pPr indent="0" lvl="0" marL="0" rtl="0" algn="ctr">
              <a:spcBef>
                <a:spcPts val="0"/>
              </a:spcBef>
              <a:spcAft>
                <a:spcPts val="0"/>
              </a:spcAft>
              <a:buNone/>
            </a:pPr>
            <a:r>
              <a:rPr lang="en">
                <a:solidFill>
                  <a:schemeClr val="accent5"/>
                </a:solidFill>
              </a:rPr>
              <a:t>Deep Neural Networks (DNNs) are a class of artificial neural networks with multiple layers.</a:t>
            </a:r>
            <a:endParaRPr>
              <a:solidFill>
                <a:schemeClr val="accent5"/>
              </a:solidFill>
            </a:endParaRPr>
          </a:p>
          <a:p>
            <a:pPr indent="0" lvl="0" marL="0" rtl="0" algn="l">
              <a:spcBef>
                <a:spcPts val="0"/>
              </a:spcBef>
              <a:spcAft>
                <a:spcPts val="0"/>
              </a:spcAft>
              <a:buNone/>
            </a:pPr>
            <a:r>
              <a:rPr lang="en">
                <a:solidFill>
                  <a:schemeClr val="accent5"/>
                </a:solidFill>
              </a:rPr>
              <a:t>         They are designed to automatically learn hierarchical representations of data.</a:t>
            </a:r>
            <a:endParaRPr>
              <a:solidFill>
                <a:schemeClr val="accent5"/>
              </a:solidFill>
            </a:endParaRPr>
          </a:p>
          <a:p>
            <a:pPr indent="0" lvl="0" marL="0" rtl="0" algn="l">
              <a:spcBef>
                <a:spcPts val="0"/>
              </a:spcBef>
              <a:spcAft>
                <a:spcPts val="0"/>
              </a:spcAft>
              <a:buNone/>
            </a:pPr>
            <a:r>
              <a:t/>
            </a:r>
            <a:endParaRPr>
              <a:solidFill>
                <a:schemeClr val="accent5"/>
              </a:solidFill>
            </a:endParaRPr>
          </a:p>
          <a:p>
            <a:pPr indent="-311150" lvl="0" marL="457200" rtl="0" algn="l">
              <a:spcBef>
                <a:spcPts val="0"/>
              </a:spcBef>
              <a:spcAft>
                <a:spcPts val="0"/>
              </a:spcAft>
              <a:buClr>
                <a:schemeClr val="accent5"/>
              </a:buClr>
              <a:buSzPts val="1300"/>
              <a:buAutoNum type="arabicPeriod"/>
            </a:pPr>
            <a:r>
              <a:rPr b="1" lang="en">
                <a:solidFill>
                  <a:schemeClr val="accent5"/>
                </a:solidFill>
              </a:rPr>
              <a:t>Architecture:</a:t>
            </a:r>
            <a:endParaRPr b="1">
              <a:solidFill>
                <a:schemeClr val="accent5"/>
              </a:solidFill>
            </a:endParaRPr>
          </a:p>
          <a:p>
            <a:pPr indent="0" lvl="0" marL="0" rtl="0" algn="l">
              <a:spcBef>
                <a:spcPts val="0"/>
              </a:spcBef>
              <a:spcAft>
                <a:spcPts val="0"/>
              </a:spcAft>
              <a:buNone/>
            </a:pPr>
            <a:r>
              <a:rPr lang="en">
                <a:solidFill>
                  <a:schemeClr val="accent5"/>
                </a:solidFill>
              </a:rPr>
              <a:t>          Input Layer: Initial data input.</a:t>
            </a:r>
            <a:endParaRPr>
              <a:solidFill>
                <a:schemeClr val="accent5"/>
              </a:solidFill>
            </a:endParaRPr>
          </a:p>
          <a:p>
            <a:pPr indent="0" lvl="0" marL="0" rtl="0" algn="l">
              <a:spcBef>
                <a:spcPts val="0"/>
              </a:spcBef>
              <a:spcAft>
                <a:spcPts val="0"/>
              </a:spcAft>
              <a:buNone/>
            </a:pPr>
            <a:r>
              <a:rPr lang="en">
                <a:solidFill>
                  <a:schemeClr val="accent5"/>
                </a:solidFill>
              </a:rPr>
              <a:t>          Hidden Layers: Intermediate layers for feature learning.</a:t>
            </a:r>
            <a:endParaRPr>
              <a:solidFill>
                <a:schemeClr val="accent5"/>
              </a:solidFill>
            </a:endParaRPr>
          </a:p>
          <a:p>
            <a:pPr indent="0" lvl="0" marL="0" rtl="0" algn="l">
              <a:spcBef>
                <a:spcPts val="0"/>
              </a:spcBef>
              <a:spcAft>
                <a:spcPts val="0"/>
              </a:spcAft>
              <a:buNone/>
            </a:pPr>
            <a:r>
              <a:rPr lang="en">
                <a:solidFill>
                  <a:schemeClr val="accent5"/>
                </a:solidFill>
              </a:rPr>
              <a:t>          Output Layer: Final prediction or classification.</a:t>
            </a:r>
            <a:endParaRPr>
              <a:solidFill>
                <a:schemeClr val="accent5"/>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63"/>
          <p:cNvSpPr/>
          <p:nvPr/>
        </p:nvSpPr>
        <p:spPr>
          <a:xfrm>
            <a:off x="0" y="28184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3"/>
          <p:cNvSpPr/>
          <p:nvPr/>
        </p:nvSpPr>
        <p:spPr>
          <a:xfrm>
            <a:off x="0" y="1237725"/>
            <a:ext cx="9144000" cy="199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63"/>
          <p:cNvSpPr txBox="1"/>
          <p:nvPr>
            <p:ph type="title"/>
          </p:nvPr>
        </p:nvSpPr>
        <p:spPr>
          <a:xfrm>
            <a:off x="659975" y="194225"/>
            <a:ext cx="75996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Deep Neural Networks(DNNs)</a:t>
            </a:r>
            <a:r>
              <a:rPr lang="en" sz="1200"/>
              <a:t>[1][2]</a:t>
            </a:r>
            <a:endParaRPr sz="4700"/>
          </a:p>
        </p:txBody>
      </p:sp>
      <p:sp>
        <p:nvSpPr>
          <p:cNvPr id="467" name="Google Shape;467;p63"/>
          <p:cNvSpPr txBox="1"/>
          <p:nvPr>
            <p:ph idx="1" type="subTitle"/>
          </p:nvPr>
        </p:nvSpPr>
        <p:spPr>
          <a:xfrm>
            <a:off x="585275" y="1544350"/>
            <a:ext cx="8266500" cy="264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5"/>
                </a:solidFill>
              </a:rPr>
              <a:t>Deep Neural Networks Overview</a:t>
            </a:r>
            <a:endParaRPr b="1">
              <a:solidFill>
                <a:schemeClr val="accent5"/>
              </a:solidFill>
            </a:endParaRPr>
          </a:p>
          <a:p>
            <a:pPr indent="0" lvl="0" marL="0" rtl="0" algn="l">
              <a:spcBef>
                <a:spcPts val="0"/>
              </a:spcBef>
              <a:spcAft>
                <a:spcPts val="0"/>
              </a:spcAft>
              <a:buNone/>
            </a:pPr>
            <a:r>
              <a:t/>
            </a:r>
            <a:endParaRPr>
              <a:solidFill>
                <a:schemeClr val="accent5"/>
              </a:solidFill>
            </a:endParaRPr>
          </a:p>
          <a:p>
            <a:pPr indent="-311150" lvl="0" marL="457200" rtl="0" algn="l">
              <a:spcBef>
                <a:spcPts val="0"/>
              </a:spcBef>
              <a:spcAft>
                <a:spcPts val="0"/>
              </a:spcAft>
              <a:buClr>
                <a:schemeClr val="accent5"/>
              </a:buClr>
              <a:buSzPts val="1300"/>
              <a:buAutoNum type="arabicPeriod" startAt="3"/>
            </a:pPr>
            <a:r>
              <a:rPr b="1" lang="en">
                <a:solidFill>
                  <a:schemeClr val="accent5"/>
                </a:solidFill>
              </a:rPr>
              <a:t>Activation Functions:</a:t>
            </a:r>
            <a:endParaRPr b="1">
              <a:solidFill>
                <a:schemeClr val="accent5"/>
              </a:solidFill>
            </a:endParaRPr>
          </a:p>
          <a:p>
            <a:pPr indent="0" lvl="0" marL="457200" rtl="0" algn="l">
              <a:spcBef>
                <a:spcPts val="0"/>
              </a:spcBef>
              <a:spcAft>
                <a:spcPts val="0"/>
              </a:spcAft>
              <a:buNone/>
            </a:pPr>
            <a:r>
              <a:rPr lang="en">
                <a:solidFill>
                  <a:schemeClr val="accent5"/>
                </a:solidFill>
              </a:rPr>
              <a:t>Activation functions (e.g., ReLU, Sigmoid) introduce non-linearity, enabling the network to learn complex patterns.</a:t>
            </a:r>
            <a:endParaRPr>
              <a:solidFill>
                <a:schemeClr val="accent5"/>
              </a:solidFill>
            </a:endParaRPr>
          </a:p>
          <a:p>
            <a:pPr indent="0" lvl="0" marL="0" rtl="0" algn="l">
              <a:spcBef>
                <a:spcPts val="0"/>
              </a:spcBef>
              <a:spcAft>
                <a:spcPts val="0"/>
              </a:spcAft>
              <a:buNone/>
            </a:pPr>
            <a:r>
              <a:t/>
            </a:r>
            <a:endParaRPr>
              <a:solidFill>
                <a:schemeClr val="accent5"/>
              </a:solidFill>
            </a:endParaRPr>
          </a:p>
          <a:p>
            <a:pPr indent="-311150" lvl="0" marL="457200" rtl="0" algn="l">
              <a:spcBef>
                <a:spcPts val="0"/>
              </a:spcBef>
              <a:spcAft>
                <a:spcPts val="0"/>
              </a:spcAft>
              <a:buClr>
                <a:schemeClr val="accent5"/>
              </a:buClr>
              <a:buSzPts val="1300"/>
              <a:buAutoNum type="arabicPeriod" startAt="3"/>
            </a:pPr>
            <a:r>
              <a:rPr b="1" lang="en">
                <a:solidFill>
                  <a:schemeClr val="accent5"/>
                </a:solidFill>
              </a:rPr>
              <a:t>Training Process:</a:t>
            </a:r>
            <a:endParaRPr b="1">
              <a:solidFill>
                <a:schemeClr val="accent5"/>
              </a:solidFill>
            </a:endParaRPr>
          </a:p>
          <a:p>
            <a:pPr indent="0" lvl="0" marL="457200" rtl="0" algn="l">
              <a:spcBef>
                <a:spcPts val="0"/>
              </a:spcBef>
              <a:spcAft>
                <a:spcPts val="0"/>
              </a:spcAft>
              <a:buNone/>
            </a:pPr>
            <a:r>
              <a:rPr lang="en">
                <a:solidFill>
                  <a:schemeClr val="accent5"/>
                </a:solidFill>
              </a:rPr>
              <a:t>Backpropagation optimizes model weights based on the difference between predicted and actual outcomes.Gradient descent is commonly used for optimization.</a:t>
            </a:r>
            <a:endParaRPr>
              <a:solidFill>
                <a:schemeClr val="accent5"/>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64"/>
          <p:cNvSpPr/>
          <p:nvPr/>
        </p:nvSpPr>
        <p:spPr>
          <a:xfrm>
            <a:off x="0" y="2818400"/>
            <a:ext cx="9144000" cy="167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4"/>
          <p:cNvSpPr/>
          <p:nvPr/>
        </p:nvSpPr>
        <p:spPr>
          <a:xfrm>
            <a:off x="0" y="1054575"/>
            <a:ext cx="9144000" cy="2180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4"/>
          <p:cNvSpPr txBox="1"/>
          <p:nvPr>
            <p:ph type="title"/>
          </p:nvPr>
        </p:nvSpPr>
        <p:spPr>
          <a:xfrm>
            <a:off x="700025" y="194225"/>
            <a:ext cx="75594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Deep Neural Networks (DNNs)</a:t>
            </a:r>
            <a:endParaRPr sz="4700"/>
          </a:p>
        </p:txBody>
      </p:sp>
      <p:sp>
        <p:nvSpPr>
          <p:cNvPr id="475" name="Google Shape;475;p64"/>
          <p:cNvSpPr txBox="1"/>
          <p:nvPr>
            <p:ph idx="1" type="subTitle"/>
          </p:nvPr>
        </p:nvSpPr>
        <p:spPr>
          <a:xfrm>
            <a:off x="585275" y="907475"/>
            <a:ext cx="8266500" cy="404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endParaRPr>
          </a:p>
          <a:p>
            <a:pPr indent="0" lvl="0" marL="0" rtl="0" algn="l">
              <a:spcBef>
                <a:spcPts val="0"/>
              </a:spcBef>
              <a:spcAft>
                <a:spcPts val="0"/>
              </a:spcAft>
              <a:buNone/>
            </a:pPr>
            <a:r>
              <a:t/>
            </a:r>
            <a:endParaRPr>
              <a:solidFill>
                <a:schemeClr val="accent6"/>
              </a:solidFill>
            </a:endParaRPr>
          </a:p>
          <a:p>
            <a:pPr indent="0" lvl="0" marL="0" rtl="0" algn="l">
              <a:spcBef>
                <a:spcPts val="0"/>
              </a:spcBef>
              <a:spcAft>
                <a:spcPts val="0"/>
              </a:spcAft>
              <a:buNone/>
            </a:pPr>
            <a:r>
              <a:t/>
            </a:r>
            <a:endParaRPr>
              <a:solidFill>
                <a:schemeClr val="accent6"/>
              </a:solidFill>
            </a:endParaRPr>
          </a:p>
          <a:p>
            <a:pPr indent="0" lvl="0" marL="0" rtl="0" algn="l">
              <a:spcBef>
                <a:spcPts val="0"/>
              </a:spcBef>
              <a:spcAft>
                <a:spcPts val="0"/>
              </a:spcAft>
              <a:buNone/>
            </a:pPr>
            <a:r>
              <a:t/>
            </a:r>
            <a:endParaRPr>
              <a:solidFill>
                <a:schemeClr val="accent6"/>
              </a:solidFill>
            </a:endParaRPr>
          </a:p>
        </p:txBody>
      </p:sp>
      <p:pic>
        <p:nvPicPr>
          <p:cNvPr id="476" name="Google Shape;476;p64"/>
          <p:cNvPicPr preferRelativeResize="0"/>
          <p:nvPr/>
        </p:nvPicPr>
        <p:blipFill>
          <a:blip r:embed="rId3">
            <a:alphaModFix/>
          </a:blip>
          <a:stretch>
            <a:fillRect/>
          </a:stretch>
        </p:blipFill>
        <p:spPr>
          <a:xfrm>
            <a:off x="1202214" y="1054575"/>
            <a:ext cx="6583187" cy="343602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65"/>
          <p:cNvSpPr/>
          <p:nvPr/>
        </p:nvSpPr>
        <p:spPr>
          <a:xfrm>
            <a:off x="0" y="2818400"/>
            <a:ext cx="9144000" cy="161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5"/>
          <p:cNvSpPr/>
          <p:nvPr/>
        </p:nvSpPr>
        <p:spPr>
          <a:xfrm>
            <a:off x="0" y="1130800"/>
            <a:ext cx="9144000" cy="2104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5"/>
          <p:cNvSpPr txBox="1"/>
          <p:nvPr>
            <p:ph type="title"/>
          </p:nvPr>
        </p:nvSpPr>
        <p:spPr>
          <a:xfrm>
            <a:off x="700025" y="194225"/>
            <a:ext cx="7559400" cy="13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Deep Neural Networks </a:t>
            </a:r>
            <a:r>
              <a:rPr lang="en" sz="3600"/>
              <a:t>(DNNs)</a:t>
            </a:r>
            <a:r>
              <a:rPr lang="en" sz="800"/>
              <a:t>[1][2]</a:t>
            </a:r>
            <a:endParaRPr sz="1500"/>
          </a:p>
          <a:p>
            <a:pPr indent="0" lvl="0" marL="0" rtl="0" algn="l">
              <a:spcBef>
                <a:spcPts val="0"/>
              </a:spcBef>
              <a:spcAft>
                <a:spcPts val="0"/>
              </a:spcAft>
              <a:buNone/>
            </a:pPr>
            <a:r>
              <a:t/>
            </a:r>
            <a:endParaRPr sz="3600"/>
          </a:p>
        </p:txBody>
      </p:sp>
      <p:sp>
        <p:nvSpPr>
          <p:cNvPr id="484" name="Google Shape;484;p65"/>
          <p:cNvSpPr txBox="1"/>
          <p:nvPr>
            <p:ph idx="1" type="subTitle"/>
          </p:nvPr>
        </p:nvSpPr>
        <p:spPr>
          <a:xfrm>
            <a:off x="585275" y="755075"/>
            <a:ext cx="8266500" cy="404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a:p>
            <a:pPr indent="0" lvl="0" marL="0" rtl="0" algn="l">
              <a:spcBef>
                <a:spcPts val="0"/>
              </a:spcBef>
              <a:spcAft>
                <a:spcPts val="0"/>
              </a:spcAft>
              <a:buNone/>
            </a:pPr>
            <a:r>
              <a:t/>
            </a:r>
            <a:endParaRPr>
              <a:solidFill>
                <a:schemeClr val="accent5"/>
              </a:solidFill>
            </a:endParaRPr>
          </a:p>
          <a:p>
            <a:pPr indent="0" lvl="0" marL="0" rtl="0" algn="l">
              <a:spcBef>
                <a:spcPts val="0"/>
              </a:spcBef>
              <a:spcAft>
                <a:spcPts val="0"/>
              </a:spcAft>
              <a:buNone/>
            </a:pPr>
            <a:r>
              <a:rPr lang="en">
                <a:solidFill>
                  <a:schemeClr val="accent5"/>
                </a:solidFill>
              </a:rPr>
              <a:t>Activation Functions  -</a:t>
            </a:r>
            <a:endParaRPr>
              <a:solidFill>
                <a:schemeClr val="accent5"/>
              </a:solidFill>
            </a:endParaRPr>
          </a:p>
          <a:p>
            <a:pPr indent="-311150" lvl="0" marL="457200" rtl="0" algn="l">
              <a:spcBef>
                <a:spcPts val="0"/>
              </a:spcBef>
              <a:spcAft>
                <a:spcPts val="0"/>
              </a:spcAft>
              <a:buClr>
                <a:schemeClr val="accent5"/>
              </a:buClr>
              <a:buSzPts val="1300"/>
              <a:buAutoNum type="arabicPeriod"/>
            </a:pPr>
            <a:r>
              <a:rPr b="1" lang="en">
                <a:solidFill>
                  <a:schemeClr val="accent5"/>
                </a:solidFill>
              </a:rPr>
              <a:t>ReLU Activation:</a:t>
            </a:r>
            <a:endParaRPr b="1">
              <a:solidFill>
                <a:schemeClr val="accent5"/>
              </a:solidFill>
            </a:endParaRPr>
          </a:p>
          <a:p>
            <a:pPr indent="0" lvl="0" marL="0" rtl="0" algn="l">
              <a:spcBef>
                <a:spcPts val="0"/>
              </a:spcBef>
              <a:spcAft>
                <a:spcPts val="0"/>
              </a:spcAft>
              <a:buNone/>
            </a:pPr>
            <a:r>
              <a:rPr lang="en">
                <a:solidFill>
                  <a:schemeClr val="accent5"/>
                </a:solidFill>
              </a:rPr>
              <a:t>          </a:t>
            </a:r>
            <a:r>
              <a:rPr lang="en">
                <a:solidFill>
                  <a:schemeClr val="accent5"/>
                </a:solidFill>
              </a:rPr>
              <a:t>Rectified Linear Unit (ReLU) is a widely used activation function.</a:t>
            </a:r>
            <a:endParaRPr>
              <a:solidFill>
                <a:schemeClr val="accent5"/>
              </a:solidFill>
            </a:endParaRPr>
          </a:p>
          <a:p>
            <a:pPr indent="0" lvl="0" marL="0" rtl="0" algn="l">
              <a:spcBef>
                <a:spcPts val="0"/>
              </a:spcBef>
              <a:spcAft>
                <a:spcPts val="0"/>
              </a:spcAft>
              <a:buNone/>
            </a:pPr>
            <a:r>
              <a:rPr lang="en">
                <a:solidFill>
                  <a:schemeClr val="accent5"/>
                </a:solidFill>
              </a:rPr>
              <a:t>          It introduces non-linearity and helps the network learn complex patterns.</a:t>
            </a:r>
            <a:endParaRPr>
              <a:solidFill>
                <a:schemeClr val="accent5"/>
              </a:solidFill>
            </a:endParaRPr>
          </a:p>
          <a:p>
            <a:pPr indent="-311150" lvl="0" marL="457200" rtl="0" algn="l">
              <a:spcBef>
                <a:spcPts val="0"/>
              </a:spcBef>
              <a:spcAft>
                <a:spcPts val="0"/>
              </a:spcAft>
              <a:buClr>
                <a:schemeClr val="accent5"/>
              </a:buClr>
              <a:buSzPts val="1300"/>
              <a:buAutoNum type="arabicPeriod"/>
            </a:pPr>
            <a:r>
              <a:rPr b="1" lang="en">
                <a:solidFill>
                  <a:schemeClr val="accent5"/>
                </a:solidFill>
              </a:rPr>
              <a:t>Sigmoid Activation:</a:t>
            </a:r>
            <a:endParaRPr b="1">
              <a:solidFill>
                <a:schemeClr val="accent5"/>
              </a:solidFill>
            </a:endParaRPr>
          </a:p>
          <a:p>
            <a:pPr indent="0" lvl="0" marL="0" rtl="0" algn="l">
              <a:spcBef>
                <a:spcPts val="0"/>
              </a:spcBef>
              <a:spcAft>
                <a:spcPts val="0"/>
              </a:spcAft>
              <a:buNone/>
            </a:pPr>
            <a:r>
              <a:rPr lang="en">
                <a:solidFill>
                  <a:schemeClr val="accent5"/>
                </a:solidFill>
              </a:rPr>
              <a:t>          </a:t>
            </a:r>
            <a:r>
              <a:rPr lang="en">
                <a:solidFill>
                  <a:schemeClr val="accent5"/>
                </a:solidFill>
              </a:rPr>
              <a:t>Sigmoid is used in the output layer for binary classification problems.</a:t>
            </a:r>
            <a:endParaRPr>
              <a:solidFill>
                <a:schemeClr val="accent5"/>
              </a:solidFill>
            </a:endParaRPr>
          </a:p>
          <a:p>
            <a:pPr indent="0" lvl="0" marL="0" rtl="0" algn="l">
              <a:spcBef>
                <a:spcPts val="0"/>
              </a:spcBef>
              <a:spcAft>
                <a:spcPts val="0"/>
              </a:spcAft>
              <a:buNone/>
            </a:pPr>
            <a:r>
              <a:rPr lang="en">
                <a:solidFill>
                  <a:schemeClr val="accent5"/>
                </a:solidFill>
              </a:rPr>
              <a:t>          It squashes values to the range [0, 1], representing probabilities.</a:t>
            </a:r>
            <a:endParaRPr>
              <a:solidFill>
                <a:schemeClr val="accent5"/>
              </a:solidFill>
            </a:endParaRPr>
          </a:p>
          <a:p>
            <a:pPr indent="-311150" lvl="0" marL="457200" rtl="0" algn="l">
              <a:spcBef>
                <a:spcPts val="0"/>
              </a:spcBef>
              <a:spcAft>
                <a:spcPts val="0"/>
              </a:spcAft>
              <a:buClr>
                <a:schemeClr val="accent5"/>
              </a:buClr>
              <a:buSzPts val="1300"/>
              <a:buAutoNum type="arabicPeriod"/>
            </a:pPr>
            <a:r>
              <a:rPr b="1" lang="en">
                <a:solidFill>
                  <a:schemeClr val="accent5"/>
                </a:solidFill>
              </a:rPr>
              <a:t>Hyperbolic Tangent (tanh):</a:t>
            </a:r>
            <a:endParaRPr b="1">
              <a:solidFill>
                <a:schemeClr val="accent5"/>
              </a:solidFill>
            </a:endParaRPr>
          </a:p>
          <a:p>
            <a:pPr indent="0" lvl="0" marL="457200" rtl="0" algn="l">
              <a:spcBef>
                <a:spcPts val="0"/>
              </a:spcBef>
              <a:spcAft>
                <a:spcPts val="0"/>
              </a:spcAft>
              <a:buNone/>
            </a:pPr>
            <a:r>
              <a:rPr lang="en">
                <a:solidFill>
                  <a:schemeClr val="accent5"/>
                </a:solidFill>
              </a:rPr>
              <a:t>Similar to the sigmoid but maps values to the range [-1, 1]. It is often used in the hidden layers of DNNs.</a:t>
            </a:r>
            <a:endParaRPr>
              <a:solidFill>
                <a:schemeClr val="accent5"/>
              </a:solidFill>
            </a:endParaRPr>
          </a:p>
          <a:p>
            <a:pPr indent="-311150" lvl="0" marL="457200" rtl="0" algn="l">
              <a:spcBef>
                <a:spcPts val="0"/>
              </a:spcBef>
              <a:spcAft>
                <a:spcPts val="0"/>
              </a:spcAft>
              <a:buClr>
                <a:schemeClr val="accent5"/>
              </a:buClr>
              <a:buSzPts val="1300"/>
              <a:buAutoNum type="arabicPeriod"/>
            </a:pPr>
            <a:r>
              <a:rPr b="1" lang="en">
                <a:solidFill>
                  <a:schemeClr val="accent5"/>
                </a:solidFill>
              </a:rPr>
              <a:t>Activation Choice Impact:</a:t>
            </a:r>
            <a:endParaRPr b="1">
              <a:solidFill>
                <a:schemeClr val="accent5"/>
              </a:solidFill>
            </a:endParaRPr>
          </a:p>
          <a:p>
            <a:pPr indent="0" lvl="0" marL="457200" rtl="0" algn="l">
              <a:spcBef>
                <a:spcPts val="0"/>
              </a:spcBef>
              <a:spcAft>
                <a:spcPts val="0"/>
              </a:spcAft>
              <a:buNone/>
            </a:pPr>
            <a:r>
              <a:rPr lang="en">
                <a:solidFill>
                  <a:schemeClr val="accent5"/>
                </a:solidFill>
              </a:rPr>
              <a:t>The choice of activation functions can significantly impact model performance and training speed.</a:t>
            </a:r>
            <a:endParaRPr>
              <a:solidFill>
                <a:schemeClr val="accent5"/>
              </a:solidFill>
            </a:endParaRPr>
          </a:p>
          <a:p>
            <a:pPr indent="0" lvl="0" marL="0" rtl="0" algn="l">
              <a:spcBef>
                <a:spcPts val="0"/>
              </a:spcBef>
              <a:spcAft>
                <a:spcPts val="0"/>
              </a:spcAft>
              <a:buNone/>
            </a:pPr>
            <a:r>
              <a:t/>
            </a:r>
            <a:endParaRPr>
              <a:solidFill>
                <a:schemeClr val="accent5"/>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66"/>
          <p:cNvSpPr/>
          <p:nvPr/>
        </p:nvSpPr>
        <p:spPr>
          <a:xfrm>
            <a:off x="0" y="2818400"/>
            <a:ext cx="9144000" cy="1568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6"/>
          <p:cNvSpPr/>
          <p:nvPr/>
        </p:nvSpPr>
        <p:spPr>
          <a:xfrm>
            <a:off x="0" y="1121100"/>
            <a:ext cx="9144000" cy="2114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6"/>
          <p:cNvSpPr txBox="1"/>
          <p:nvPr>
            <p:ph type="title"/>
          </p:nvPr>
        </p:nvSpPr>
        <p:spPr>
          <a:xfrm>
            <a:off x="700025" y="194225"/>
            <a:ext cx="75594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Deep Neural Networks (DNNs)</a:t>
            </a:r>
            <a:endParaRPr sz="4700"/>
          </a:p>
        </p:txBody>
      </p:sp>
      <p:sp>
        <p:nvSpPr>
          <p:cNvPr id="492" name="Google Shape;492;p66"/>
          <p:cNvSpPr txBox="1"/>
          <p:nvPr>
            <p:ph idx="1" type="subTitle"/>
          </p:nvPr>
        </p:nvSpPr>
        <p:spPr>
          <a:xfrm>
            <a:off x="585275" y="907475"/>
            <a:ext cx="8266500" cy="404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endParaRPr>
          </a:p>
          <a:p>
            <a:pPr indent="0" lvl="0" marL="0" rtl="0" algn="l">
              <a:spcBef>
                <a:spcPts val="0"/>
              </a:spcBef>
              <a:spcAft>
                <a:spcPts val="0"/>
              </a:spcAft>
              <a:buNone/>
            </a:pPr>
            <a:r>
              <a:t/>
            </a:r>
            <a:endParaRPr>
              <a:solidFill>
                <a:schemeClr val="accent6"/>
              </a:solidFill>
            </a:endParaRPr>
          </a:p>
          <a:p>
            <a:pPr indent="0" lvl="0" marL="0" rtl="0" algn="l">
              <a:spcBef>
                <a:spcPts val="0"/>
              </a:spcBef>
              <a:spcAft>
                <a:spcPts val="0"/>
              </a:spcAft>
              <a:buNone/>
            </a:pPr>
            <a:r>
              <a:t/>
            </a:r>
            <a:endParaRPr>
              <a:solidFill>
                <a:schemeClr val="accent6"/>
              </a:solidFill>
            </a:endParaRPr>
          </a:p>
          <a:p>
            <a:pPr indent="0" lvl="0" marL="0" rtl="0" algn="l">
              <a:spcBef>
                <a:spcPts val="0"/>
              </a:spcBef>
              <a:spcAft>
                <a:spcPts val="0"/>
              </a:spcAft>
              <a:buNone/>
            </a:pPr>
            <a:r>
              <a:t/>
            </a:r>
            <a:endParaRPr>
              <a:solidFill>
                <a:schemeClr val="accent6"/>
              </a:solidFill>
            </a:endParaRPr>
          </a:p>
        </p:txBody>
      </p:sp>
      <p:pic>
        <p:nvPicPr>
          <p:cNvPr id="493" name="Google Shape;493;p66"/>
          <p:cNvPicPr preferRelativeResize="0"/>
          <p:nvPr/>
        </p:nvPicPr>
        <p:blipFill>
          <a:blip r:embed="rId3">
            <a:alphaModFix/>
          </a:blip>
          <a:stretch>
            <a:fillRect/>
          </a:stretch>
        </p:blipFill>
        <p:spPr>
          <a:xfrm>
            <a:off x="1683375" y="1295700"/>
            <a:ext cx="5543801" cy="2938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1"/>
          <p:cNvSpPr txBox="1"/>
          <p:nvPr>
            <p:ph type="title"/>
          </p:nvPr>
        </p:nvSpPr>
        <p:spPr>
          <a:xfrm>
            <a:off x="4120900" y="2251350"/>
            <a:ext cx="4245600" cy="132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84" name="Google Shape;184;p31"/>
          <p:cNvSpPr txBox="1"/>
          <p:nvPr>
            <p:ph idx="2" type="title"/>
          </p:nvPr>
        </p:nvSpPr>
        <p:spPr>
          <a:xfrm>
            <a:off x="5469225" y="1278750"/>
            <a:ext cx="1698900" cy="9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85" name="Google Shape;185;p31"/>
          <p:cNvSpPr/>
          <p:nvPr/>
        </p:nvSpPr>
        <p:spPr>
          <a:xfrm>
            <a:off x="8200075" y="539500"/>
            <a:ext cx="461400" cy="461400"/>
          </a:xfrm>
          <a:prstGeom prst="ellipse">
            <a:avLst/>
          </a:prstGeom>
          <a:solidFill>
            <a:srgbClr val="E76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1"/>
          <p:cNvSpPr/>
          <p:nvPr/>
        </p:nvSpPr>
        <p:spPr>
          <a:xfrm>
            <a:off x="3820500" y="3430525"/>
            <a:ext cx="954000" cy="954300"/>
          </a:xfrm>
          <a:prstGeom prst="ellipse">
            <a:avLst/>
          </a:prstGeom>
          <a:solidFill>
            <a:srgbClr val="EB8F8B">
              <a:alpha val="74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7" name="Google Shape;187;p31"/>
          <p:cNvPicPr preferRelativeResize="0"/>
          <p:nvPr>
            <p:ph idx="3" type="pic"/>
          </p:nvPr>
        </p:nvPicPr>
        <p:blipFill rotWithShape="1">
          <a:blip r:embed="rId3">
            <a:alphaModFix/>
          </a:blip>
          <a:srcRect b="0" l="6247" r="6247" t="0"/>
          <a:stretch/>
        </p:blipFill>
        <p:spPr>
          <a:xfrm>
            <a:off x="-154675" y="539500"/>
            <a:ext cx="3556500" cy="4064400"/>
          </a:xfrm>
          <a:prstGeom prst="rect">
            <a:avLst/>
          </a:prstGeom>
        </p:spPr>
      </p:pic>
      <p:sp>
        <p:nvSpPr>
          <p:cNvPr id="188" name="Google Shape;188;p31"/>
          <p:cNvSpPr/>
          <p:nvPr/>
        </p:nvSpPr>
        <p:spPr>
          <a:xfrm>
            <a:off x="2704575" y="138088"/>
            <a:ext cx="173100" cy="862800"/>
          </a:xfrm>
          <a:prstGeom prst="rect">
            <a:avLst/>
          </a:prstGeom>
          <a:solidFill>
            <a:srgbClr val="FACD77">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1"/>
          <p:cNvSpPr/>
          <p:nvPr/>
        </p:nvSpPr>
        <p:spPr>
          <a:xfrm>
            <a:off x="618600" y="3948088"/>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1"/>
          <p:cNvSpPr/>
          <p:nvPr/>
        </p:nvSpPr>
        <p:spPr>
          <a:xfrm>
            <a:off x="4457525" y="231150"/>
            <a:ext cx="378300" cy="378300"/>
          </a:xfrm>
          <a:prstGeom prst="pie">
            <a:avLst>
              <a:gd fmla="val 0" name="adj1"/>
              <a:gd fmla="val 10754738"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67"/>
          <p:cNvSpPr/>
          <p:nvPr/>
        </p:nvSpPr>
        <p:spPr>
          <a:xfrm>
            <a:off x="0" y="2818400"/>
            <a:ext cx="9144000" cy="1568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7"/>
          <p:cNvSpPr/>
          <p:nvPr/>
        </p:nvSpPr>
        <p:spPr>
          <a:xfrm>
            <a:off x="0" y="1350525"/>
            <a:ext cx="9144000" cy="188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7"/>
          <p:cNvSpPr txBox="1"/>
          <p:nvPr>
            <p:ph type="title"/>
          </p:nvPr>
        </p:nvSpPr>
        <p:spPr>
          <a:xfrm>
            <a:off x="700025" y="194225"/>
            <a:ext cx="7559400" cy="16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Convolutional</a:t>
            </a:r>
            <a:r>
              <a:rPr lang="en" sz="3600"/>
              <a:t> Neural Networks (CNNs)</a:t>
            </a:r>
            <a:r>
              <a:rPr lang="en" sz="800"/>
              <a:t>[1][2]</a:t>
            </a:r>
            <a:endParaRPr sz="1500"/>
          </a:p>
          <a:p>
            <a:pPr indent="0" lvl="0" marL="0" rtl="0" algn="l">
              <a:spcBef>
                <a:spcPts val="0"/>
              </a:spcBef>
              <a:spcAft>
                <a:spcPts val="0"/>
              </a:spcAft>
              <a:buNone/>
            </a:pPr>
            <a:r>
              <a:t/>
            </a:r>
            <a:endParaRPr sz="3600"/>
          </a:p>
        </p:txBody>
      </p:sp>
      <p:sp>
        <p:nvSpPr>
          <p:cNvPr id="501" name="Google Shape;501;p67"/>
          <p:cNvSpPr txBox="1"/>
          <p:nvPr>
            <p:ph idx="1" type="subTitle"/>
          </p:nvPr>
        </p:nvSpPr>
        <p:spPr>
          <a:xfrm>
            <a:off x="585275" y="1513325"/>
            <a:ext cx="82665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5"/>
                </a:solidFill>
              </a:rPr>
              <a:t>Convolutional Neural Networks Overview -</a:t>
            </a:r>
            <a:endParaRPr b="1">
              <a:solidFill>
                <a:schemeClr val="accent5"/>
              </a:solidFill>
            </a:endParaRPr>
          </a:p>
          <a:p>
            <a:pPr indent="0" lvl="0" marL="0" rtl="0" algn="l">
              <a:spcBef>
                <a:spcPts val="0"/>
              </a:spcBef>
              <a:spcAft>
                <a:spcPts val="0"/>
              </a:spcAft>
              <a:buNone/>
            </a:pPr>
            <a:r>
              <a:t/>
            </a:r>
            <a:endParaRPr>
              <a:solidFill>
                <a:schemeClr val="accent5"/>
              </a:solidFill>
            </a:endParaRPr>
          </a:p>
          <a:p>
            <a:pPr indent="-311150" lvl="0" marL="457200" rtl="0" algn="l">
              <a:spcBef>
                <a:spcPts val="0"/>
              </a:spcBef>
              <a:spcAft>
                <a:spcPts val="0"/>
              </a:spcAft>
              <a:buClr>
                <a:schemeClr val="accent5"/>
              </a:buClr>
              <a:buSzPts val="1300"/>
              <a:buAutoNum type="arabicPeriod"/>
            </a:pPr>
            <a:r>
              <a:rPr b="1" lang="en">
                <a:solidFill>
                  <a:schemeClr val="accent5"/>
                </a:solidFill>
              </a:rPr>
              <a:t>Introduction:</a:t>
            </a:r>
            <a:endParaRPr b="1">
              <a:solidFill>
                <a:schemeClr val="accent5"/>
              </a:solidFill>
            </a:endParaRPr>
          </a:p>
          <a:p>
            <a:pPr indent="0" lvl="0" marL="457200" rtl="0" algn="l">
              <a:spcBef>
                <a:spcPts val="0"/>
              </a:spcBef>
              <a:spcAft>
                <a:spcPts val="0"/>
              </a:spcAft>
              <a:buNone/>
            </a:pPr>
            <a:r>
              <a:rPr lang="en">
                <a:solidFill>
                  <a:schemeClr val="accent5"/>
                </a:solidFill>
              </a:rPr>
              <a:t>Convolutional Neural Networks (CNNs) are specialized for processing grid-like data, such as images.</a:t>
            </a:r>
            <a:endParaRPr>
              <a:solidFill>
                <a:schemeClr val="accent5"/>
              </a:solidFill>
            </a:endParaRPr>
          </a:p>
          <a:p>
            <a:pPr indent="0" lvl="0" marL="0" rtl="0" algn="l">
              <a:spcBef>
                <a:spcPts val="0"/>
              </a:spcBef>
              <a:spcAft>
                <a:spcPts val="0"/>
              </a:spcAft>
              <a:buNone/>
            </a:pPr>
            <a:r>
              <a:rPr lang="en">
                <a:solidFill>
                  <a:schemeClr val="accent5"/>
                </a:solidFill>
              </a:rPr>
              <a:t>          They excel at capturing spatial hierarchies of features.</a:t>
            </a:r>
            <a:endParaRPr>
              <a:solidFill>
                <a:schemeClr val="accent5"/>
              </a:solidFill>
            </a:endParaRPr>
          </a:p>
          <a:p>
            <a:pPr indent="0" lvl="0" marL="0" rtl="0" algn="l">
              <a:spcBef>
                <a:spcPts val="0"/>
              </a:spcBef>
              <a:spcAft>
                <a:spcPts val="0"/>
              </a:spcAft>
              <a:buNone/>
            </a:pPr>
            <a:r>
              <a:t/>
            </a:r>
            <a:endParaRPr>
              <a:solidFill>
                <a:schemeClr val="accent5"/>
              </a:solidFill>
            </a:endParaRPr>
          </a:p>
          <a:p>
            <a:pPr indent="-311150" lvl="0" marL="457200" rtl="0" algn="l">
              <a:spcBef>
                <a:spcPts val="0"/>
              </a:spcBef>
              <a:spcAft>
                <a:spcPts val="0"/>
              </a:spcAft>
              <a:buClr>
                <a:schemeClr val="accent5"/>
              </a:buClr>
              <a:buSzPts val="1300"/>
              <a:buAutoNum type="arabicPeriod"/>
            </a:pPr>
            <a:r>
              <a:rPr b="1" lang="en">
                <a:solidFill>
                  <a:schemeClr val="accent5"/>
                </a:solidFill>
              </a:rPr>
              <a:t>Architecture:</a:t>
            </a:r>
            <a:endParaRPr b="1">
              <a:solidFill>
                <a:schemeClr val="accent5"/>
              </a:solidFill>
            </a:endParaRPr>
          </a:p>
          <a:p>
            <a:pPr indent="0" lvl="0" marL="0" rtl="0" algn="l">
              <a:spcBef>
                <a:spcPts val="0"/>
              </a:spcBef>
              <a:spcAft>
                <a:spcPts val="0"/>
              </a:spcAft>
              <a:buNone/>
            </a:pPr>
            <a:r>
              <a:rPr lang="en">
                <a:solidFill>
                  <a:schemeClr val="accent5"/>
                </a:solidFill>
              </a:rPr>
              <a:t>          Convolutional Layers: Detect local patterns using filters. </a:t>
            </a:r>
            <a:endParaRPr>
              <a:solidFill>
                <a:schemeClr val="accent5"/>
              </a:solidFill>
            </a:endParaRPr>
          </a:p>
          <a:p>
            <a:pPr indent="0" lvl="0" marL="0" rtl="0" algn="l">
              <a:spcBef>
                <a:spcPts val="0"/>
              </a:spcBef>
              <a:spcAft>
                <a:spcPts val="0"/>
              </a:spcAft>
              <a:buNone/>
            </a:pPr>
            <a:r>
              <a:rPr lang="en">
                <a:solidFill>
                  <a:schemeClr val="accent5"/>
                </a:solidFill>
              </a:rPr>
              <a:t>          Pooling Layers: Downsample feature maps, reducing computational load.</a:t>
            </a:r>
            <a:endParaRPr>
              <a:solidFill>
                <a:schemeClr val="accent5"/>
              </a:solidFill>
            </a:endParaRPr>
          </a:p>
          <a:p>
            <a:pPr indent="0" lvl="0" marL="0" rtl="0" algn="l">
              <a:spcBef>
                <a:spcPts val="0"/>
              </a:spcBef>
              <a:spcAft>
                <a:spcPts val="0"/>
              </a:spcAft>
              <a:buNone/>
            </a:pPr>
            <a:r>
              <a:rPr lang="en">
                <a:solidFill>
                  <a:schemeClr val="accent5"/>
                </a:solidFill>
              </a:rPr>
              <a:t>          Fully Connected Layers: Process high-level features for classification.</a:t>
            </a:r>
            <a:endParaRPr>
              <a:solidFill>
                <a:schemeClr val="accent5"/>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68"/>
          <p:cNvSpPr/>
          <p:nvPr/>
        </p:nvSpPr>
        <p:spPr>
          <a:xfrm>
            <a:off x="0" y="2818400"/>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8"/>
          <p:cNvSpPr/>
          <p:nvPr/>
        </p:nvSpPr>
        <p:spPr>
          <a:xfrm>
            <a:off x="0" y="1340525"/>
            <a:ext cx="9144000" cy="1894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68"/>
          <p:cNvSpPr txBox="1"/>
          <p:nvPr>
            <p:ph type="title"/>
          </p:nvPr>
        </p:nvSpPr>
        <p:spPr>
          <a:xfrm>
            <a:off x="700025" y="194225"/>
            <a:ext cx="7559400" cy="16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Convolutional Neural Networks (CNNs)</a:t>
            </a:r>
            <a:r>
              <a:rPr lang="en" sz="800"/>
              <a:t>[1][2]</a:t>
            </a:r>
            <a:endParaRPr sz="1500"/>
          </a:p>
          <a:p>
            <a:pPr indent="0" lvl="0" marL="0" rtl="0" algn="l">
              <a:spcBef>
                <a:spcPts val="0"/>
              </a:spcBef>
              <a:spcAft>
                <a:spcPts val="0"/>
              </a:spcAft>
              <a:buNone/>
            </a:pPr>
            <a:r>
              <a:t/>
            </a:r>
            <a:endParaRPr sz="3600"/>
          </a:p>
        </p:txBody>
      </p:sp>
      <p:pic>
        <p:nvPicPr>
          <p:cNvPr id="509" name="Google Shape;509;p68"/>
          <p:cNvPicPr preferRelativeResize="0"/>
          <p:nvPr/>
        </p:nvPicPr>
        <p:blipFill>
          <a:blip r:embed="rId3">
            <a:alphaModFix/>
          </a:blip>
          <a:stretch>
            <a:fillRect/>
          </a:stretch>
        </p:blipFill>
        <p:spPr>
          <a:xfrm>
            <a:off x="622500" y="1402750"/>
            <a:ext cx="7994553" cy="30003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69"/>
          <p:cNvSpPr/>
          <p:nvPr/>
        </p:nvSpPr>
        <p:spPr>
          <a:xfrm>
            <a:off x="0" y="2818400"/>
            <a:ext cx="9144000" cy="1568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9"/>
          <p:cNvSpPr/>
          <p:nvPr/>
        </p:nvSpPr>
        <p:spPr>
          <a:xfrm>
            <a:off x="0" y="1350525"/>
            <a:ext cx="9144000" cy="188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9"/>
          <p:cNvSpPr txBox="1"/>
          <p:nvPr>
            <p:ph type="title"/>
          </p:nvPr>
        </p:nvSpPr>
        <p:spPr>
          <a:xfrm>
            <a:off x="700025" y="194225"/>
            <a:ext cx="7559400" cy="16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Convolutional Neural Networks (CNNs)</a:t>
            </a:r>
            <a:r>
              <a:rPr lang="en" sz="800"/>
              <a:t>[1][2]</a:t>
            </a:r>
            <a:endParaRPr sz="1500"/>
          </a:p>
          <a:p>
            <a:pPr indent="0" lvl="0" marL="0" rtl="0" algn="l">
              <a:spcBef>
                <a:spcPts val="0"/>
              </a:spcBef>
              <a:spcAft>
                <a:spcPts val="0"/>
              </a:spcAft>
              <a:buNone/>
            </a:pPr>
            <a:r>
              <a:t/>
            </a:r>
            <a:endParaRPr sz="3600"/>
          </a:p>
        </p:txBody>
      </p:sp>
      <p:sp>
        <p:nvSpPr>
          <p:cNvPr id="517" name="Google Shape;517;p69"/>
          <p:cNvSpPr txBox="1"/>
          <p:nvPr>
            <p:ph idx="1" type="subTitle"/>
          </p:nvPr>
        </p:nvSpPr>
        <p:spPr>
          <a:xfrm>
            <a:off x="585275" y="1513325"/>
            <a:ext cx="82665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5"/>
                </a:solidFill>
              </a:rPr>
              <a:t>Convolutional Neural Networks Overview -</a:t>
            </a:r>
            <a:endParaRPr b="1">
              <a:solidFill>
                <a:schemeClr val="accent5"/>
              </a:solidFill>
            </a:endParaRPr>
          </a:p>
          <a:p>
            <a:pPr indent="0" lvl="0" marL="0" rtl="0" algn="l">
              <a:spcBef>
                <a:spcPts val="0"/>
              </a:spcBef>
              <a:spcAft>
                <a:spcPts val="0"/>
              </a:spcAft>
              <a:buNone/>
            </a:pPr>
            <a:r>
              <a:t/>
            </a:r>
            <a:endParaRPr>
              <a:solidFill>
                <a:schemeClr val="accent5"/>
              </a:solidFill>
            </a:endParaRPr>
          </a:p>
          <a:p>
            <a:pPr indent="-311150" lvl="0" marL="457200" rtl="0" algn="l">
              <a:spcBef>
                <a:spcPts val="0"/>
              </a:spcBef>
              <a:spcAft>
                <a:spcPts val="0"/>
              </a:spcAft>
              <a:buClr>
                <a:schemeClr val="accent5"/>
              </a:buClr>
              <a:buSzPts val="1300"/>
              <a:buAutoNum type="arabicPeriod" startAt="3"/>
            </a:pPr>
            <a:r>
              <a:rPr b="1" lang="en">
                <a:solidFill>
                  <a:schemeClr val="accent5"/>
                </a:solidFill>
              </a:rPr>
              <a:t>Convolutional Operations:</a:t>
            </a:r>
            <a:endParaRPr b="1">
              <a:solidFill>
                <a:schemeClr val="accent5"/>
              </a:solidFill>
            </a:endParaRPr>
          </a:p>
          <a:p>
            <a:pPr indent="0" lvl="0" marL="457200" rtl="0" algn="l">
              <a:spcBef>
                <a:spcPts val="0"/>
              </a:spcBef>
              <a:spcAft>
                <a:spcPts val="0"/>
              </a:spcAft>
              <a:buNone/>
            </a:pPr>
            <a:r>
              <a:rPr lang="en">
                <a:solidFill>
                  <a:schemeClr val="accent5"/>
                </a:solidFill>
              </a:rPr>
              <a:t>Convolutional layers use filters to scan input, capturing spatial hierarchies of features.</a:t>
            </a:r>
            <a:endParaRPr>
              <a:solidFill>
                <a:schemeClr val="accent5"/>
              </a:solidFill>
            </a:endParaRPr>
          </a:p>
          <a:p>
            <a:pPr indent="0" lvl="0" marL="457200" rtl="0" algn="l">
              <a:spcBef>
                <a:spcPts val="0"/>
              </a:spcBef>
              <a:spcAft>
                <a:spcPts val="0"/>
              </a:spcAft>
              <a:buNone/>
            </a:pPr>
            <a:r>
              <a:rPr lang="en">
                <a:solidFill>
                  <a:schemeClr val="accent5"/>
                </a:solidFill>
              </a:rPr>
              <a:t>Stride and padding control spatial dimensions.</a:t>
            </a:r>
            <a:endParaRPr>
              <a:solidFill>
                <a:schemeClr val="accent5"/>
              </a:solidFill>
            </a:endParaRPr>
          </a:p>
          <a:p>
            <a:pPr indent="0" lvl="0" marL="457200" rtl="0" algn="l">
              <a:spcBef>
                <a:spcPts val="0"/>
              </a:spcBef>
              <a:spcAft>
                <a:spcPts val="0"/>
              </a:spcAft>
              <a:buNone/>
            </a:pPr>
            <a:r>
              <a:t/>
            </a:r>
            <a:endParaRPr>
              <a:solidFill>
                <a:schemeClr val="accent5"/>
              </a:solidFill>
            </a:endParaRPr>
          </a:p>
          <a:p>
            <a:pPr indent="-311150" lvl="0" marL="457200" rtl="0" algn="l">
              <a:spcBef>
                <a:spcPts val="0"/>
              </a:spcBef>
              <a:spcAft>
                <a:spcPts val="0"/>
              </a:spcAft>
              <a:buClr>
                <a:schemeClr val="accent5"/>
              </a:buClr>
              <a:buSzPts val="1300"/>
              <a:buAutoNum type="arabicPeriod" startAt="3"/>
            </a:pPr>
            <a:r>
              <a:rPr b="1" lang="en">
                <a:solidFill>
                  <a:schemeClr val="accent5"/>
                </a:solidFill>
              </a:rPr>
              <a:t>Applications:</a:t>
            </a:r>
            <a:r>
              <a:rPr lang="en">
                <a:solidFill>
                  <a:schemeClr val="accent5"/>
                </a:solidFill>
              </a:rPr>
              <a:t> Image recognition, object detection, and segmentation are common applications of CNNs</a:t>
            </a:r>
            <a:endParaRPr b="1">
              <a:solidFill>
                <a:schemeClr val="accent5"/>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70"/>
          <p:cNvSpPr/>
          <p:nvPr/>
        </p:nvSpPr>
        <p:spPr>
          <a:xfrm>
            <a:off x="0" y="28184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70"/>
          <p:cNvSpPr/>
          <p:nvPr/>
        </p:nvSpPr>
        <p:spPr>
          <a:xfrm>
            <a:off x="0" y="15895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70"/>
          <p:cNvSpPr txBox="1"/>
          <p:nvPr>
            <p:ph type="title"/>
          </p:nvPr>
        </p:nvSpPr>
        <p:spPr>
          <a:xfrm>
            <a:off x="700025" y="194225"/>
            <a:ext cx="7559400" cy="16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Convolutional Neural Networks (CNNs)</a:t>
            </a:r>
            <a:r>
              <a:rPr lang="en" sz="800"/>
              <a:t>[1][2]</a:t>
            </a:r>
            <a:endParaRPr sz="800"/>
          </a:p>
          <a:p>
            <a:pPr indent="0" lvl="0" marL="0" rtl="0" algn="l">
              <a:spcBef>
                <a:spcPts val="0"/>
              </a:spcBef>
              <a:spcAft>
                <a:spcPts val="0"/>
              </a:spcAft>
              <a:buNone/>
            </a:pPr>
            <a:r>
              <a:t/>
            </a:r>
            <a:endParaRPr sz="800"/>
          </a:p>
          <a:p>
            <a:pPr indent="0" lvl="0" marL="0" rtl="0" algn="l">
              <a:spcBef>
                <a:spcPts val="0"/>
              </a:spcBef>
              <a:spcAft>
                <a:spcPts val="0"/>
              </a:spcAft>
              <a:buNone/>
            </a:pPr>
            <a:r>
              <a:t/>
            </a:r>
            <a:endParaRPr sz="800"/>
          </a:p>
          <a:p>
            <a:pPr indent="0" lvl="0" marL="0" rtl="0" algn="l">
              <a:spcBef>
                <a:spcPts val="0"/>
              </a:spcBef>
              <a:spcAft>
                <a:spcPts val="0"/>
              </a:spcAft>
              <a:buNone/>
            </a:pPr>
            <a:r>
              <a:t/>
            </a:r>
            <a:endParaRPr sz="800"/>
          </a:p>
          <a:p>
            <a:pPr indent="0" lvl="0" marL="0" rtl="0" algn="l">
              <a:spcBef>
                <a:spcPts val="0"/>
              </a:spcBef>
              <a:spcAft>
                <a:spcPts val="0"/>
              </a:spcAft>
              <a:buNone/>
            </a:pPr>
            <a:r>
              <a:t/>
            </a:r>
            <a:endParaRPr sz="1300">
              <a:solidFill>
                <a:schemeClr val="accent5"/>
              </a:solidFill>
            </a:endParaRPr>
          </a:p>
          <a:p>
            <a:pPr indent="0" lvl="0" marL="0" rtl="0" algn="l">
              <a:spcBef>
                <a:spcPts val="0"/>
              </a:spcBef>
              <a:spcAft>
                <a:spcPts val="0"/>
              </a:spcAft>
              <a:buNone/>
            </a:pPr>
            <a:r>
              <a:rPr lang="en" sz="1300">
                <a:solidFill>
                  <a:schemeClr val="accent5"/>
                </a:solidFill>
              </a:rPr>
              <a:t>Convolution Operations</a:t>
            </a:r>
            <a:endParaRPr sz="1300">
              <a:solidFill>
                <a:schemeClr val="accent5"/>
              </a:solidFill>
            </a:endParaRPr>
          </a:p>
          <a:p>
            <a:pPr indent="0" lvl="0" marL="0" rtl="0" algn="l">
              <a:spcBef>
                <a:spcPts val="0"/>
              </a:spcBef>
              <a:spcAft>
                <a:spcPts val="0"/>
              </a:spcAft>
              <a:buNone/>
            </a:pPr>
            <a:r>
              <a:t/>
            </a:r>
            <a:endParaRPr sz="1300"/>
          </a:p>
        </p:txBody>
      </p:sp>
      <p:sp>
        <p:nvSpPr>
          <p:cNvPr id="525" name="Google Shape;525;p70"/>
          <p:cNvSpPr txBox="1"/>
          <p:nvPr>
            <p:ph idx="1" type="subTitle"/>
          </p:nvPr>
        </p:nvSpPr>
        <p:spPr>
          <a:xfrm>
            <a:off x="585275" y="2046725"/>
            <a:ext cx="8266500" cy="3366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accent5"/>
              </a:buClr>
              <a:buSzPts val="1300"/>
              <a:buAutoNum type="arabicPeriod"/>
            </a:pPr>
            <a:r>
              <a:rPr b="1" lang="en">
                <a:solidFill>
                  <a:schemeClr val="accent5"/>
                </a:solidFill>
              </a:rPr>
              <a:t>Convolution Operation:</a:t>
            </a:r>
            <a:endParaRPr b="1">
              <a:solidFill>
                <a:schemeClr val="accent5"/>
              </a:solidFill>
            </a:endParaRPr>
          </a:p>
          <a:p>
            <a:pPr indent="0" lvl="0" marL="0" rtl="0" algn="l">
              <a:spcBef>
                <a:spcPts val="0"/>
              </a:spcBef>
              <a:spcAft>
                <a:spcPts val="0"/>
              </a:spcAft>
              <a:buNone/>
            </a:pPr>
            <a:r>
              <a:rPr lang="en">
                <a:solidFill>
                  <a:schemeClr val="accent5"/>
                </a:solidFill>
              </a:rPr>
              <a:t>          Convolutional layers apply filters to the input, capturing local patterns.</a:t>
            </a:r>
            <a:endParaRPr>
              <a:solidFill>
                <a:schemeClr val="accent5"/>
              </a:solidFill>
            </a:endParaRPr>
          </a:p>
          <a:p>
            <a:pPr indent="0" lvl="0" marL="0" rtl="0" algn="l">
              <a:spcBef>
                <a:spcPts val="0"/>
              </a:spcBef>
              <a:spcAft>
                <a:spcPts val="0"/>
              </a:spcAft>
              <a:buNone/>
            </a:pPr>
            <a:r>
              <a:rPr lang="en">
                <a:solidFill>
                  <a:schemeClr val="accent5"/>
                </a:solidFill>
              </a:rPr>
              <a:t>          Feature maps highlight regions of interest.</a:t>
            </a:r>
            <a:endParaRPr>
              <a:solidFill>
                <a:schemeClr val="accent5"/>
              </a:solidFill>
            </a:endParaRPr>
          </a:p>
          <a:p>
            <a:pPr indent="0" lvl="0" marL="0" rtl="0" algn="l">
              <a:spcBef>
                <a:spcPts val="0"/>
              </a:spcBef>
              <a:spcAft>
                <a:spcPts val="0"/>
              </a:spcAft>
              <a:buNone/>
            </a:pPr>
            <a:r>
              <a:t/>
            </a:r>
            <a:endParaRPr>
              <a:solidFill>
                <a:schemeClr val="accent5"/>
              </a:solidFill>
            </a:endParaRPr>
          </a:p>
          <a:p>
            <a:pPr indent="-311150" lvl="0" marL="457200" rtl="0" algn="l">
              <a:spcBef>
                <a:spcPts val="0"/>
              </a:spcBef>
              <a:spcAft>
                <a:spcPts val="0"/>
              </a:spcAft>
              <a:buClr>
                <a:schemeClr val="accent5"/>
              </a:buClr>
              <a:buSzPts val="1300"/>
              <a:buAutoNum type="arabicPeriod"/>
            </a:pPr>
            <a:r>
              <a:rPr b="1" lang="en">
                <a:solidFill>
                  <a:schemeClr val="accent5"/>
                </a:solidFill>
              </a:rPr>
              <a:t>Pooling Operation:</a:t>
            </a:r>
            <a:endParaRPr b="1">
              <a:solidFill>
                <a:schemeClr val="accent5"/>
              </a:solidFill>
            </a:endParaRPr>
          </a:p>
          <a:p>
            <a:pPr indent="0" lvl="0" marL="457200" rtl="0" algn="l">
              <a:spcBef>
                <a:spcPts val="0"/>
              </a:spcBef>
              <a:spcAft>
                <a:spcPts val="0"/>
              </a:spcAft>
              <a:buNone/>
            </a:pPr>
            <a:r>
              <a:rPr lang="en">
                <a:solidFill>
                  <a:schemeClr val="accent5"/>
                </a:solidFill>
              </a:rPr>
              <a:t>Pooling layers reduce the spatial dimensions of feature maps, preserving important information.</a:t>
            </a:r>
            <a:endParaRPr>
              <a:solidFill>
                <a:schemeClr val="accent5"/>
              </a:solidFill>
            </a:endParaRPr>
          </a:p>
          <a:p>
            <a:pPr indent="0" lvl="0" marL="0" rtl="0" algn="l">
              <a:spcBef>
                <a:spcPts val="0"/>
              </a:spcBef>
              <a:spcAft>
                <a:spcPts val="0"/>
              </a:spcAft>
              <a:buNone/>
            </a:pPr>
            <a:r>
              <a:rPr lang="en">
                <a:solidFill>
                  <a:schemeClr val="accent5"/>
                </a:solidFill>
              </a:rPr>
              <a:t>          Common pooling methods include max pooling and average pooling.</a:t>
            </a:r>
            <a:endParaRPr>
              <a:solidFill>
                <a:schemeClr val="accent5"/>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71"/>
          <p:cNvSpPr/>
          <p:nvPr/>
        </p:nvSpPr>
        <p:spPr>
          <a:xfrm>
            <a:off x="0" y="28184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71"/>
          <p:cNvSpPr/>
          <p:nvPr/>
        </p:nvSpPr>
        <p:spPr>
          <a:xfrm>
            <a:off x="0" y="15895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71"/>
          <p:cNvSpPr txBox="1"/>
          <p:nvPr>
            <p:ph type="title"/>
          </p:nvPr>
        </p:nvSpPr>
        <p:spPr>
          <a:xfrm>
            <a:off x="700025" y="194225"/>
            <a:ext cx="7559400" cy="16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Convolutional Neural Networks (CNNs)</a:t>
            </a:r>
            <a:endParaRPr sz="3600"/>
          </a:p>
          <a:p>
            <a:pPr indent="0" lvl="0" marL="0" rtl="0" algn="ctr">
              <a:spcBef>
                <a:spcPts val="0"/>
              </a:spcBef>
              <a:spcAft>
                <a:spcPts val="0"/>
              </a:spcAft>
              <a:buNone/>
            </a:pPr>
            <a:r>
              <a:t/>
            </a:r>
            <a:endParaRPr sz="1500"/>
          </a:p>
          <a:p>
            <a:pPr indent="0" lvl="0" marL="0" rtl="0" algn="l">
              <a:spcBef>
                <a:spcPts val="0"/>
              </a:spcBef>
              <a:spcAft>
                <a:spcPts val="0"/>
              </a:spcAft>
              <a:buNone/>
            </a:pPr>
            <a:r>
              <a:t/>
            </a:r>
            <a:endParaRPr sz="3600"/>
          </a:p>
        </p:txBody>
      </p:sp>
      <p:sp>
        <p:nvSpPr>
          <p:cNvPr id="533" name="Google Shape;533;p71"/>
          <p:cNvSpPr txBox="1"/>
          <p:nvPr>
            <p:ph idx="1" type="subTitle"/>
          </p:nvPr>
        </p:nvSpPr>
        <p:spPr>
          <a:xfrm>
            <a:off x="585275" y="1589525"/>
            <a:ext cx="82665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endParaRPr>
          </a:p>
        </p:txBody>
      </p:sp>
      <p:pic>
        <p:nvPicPr>
          <p:cNvPr id="534" name="Google Shape;534;p71"/>
          <p:cNvPicPr preferRelativeResize="0"/>
          <p:nvPr/>
        </p:nvPicPr>
        <p:blipFill>
          <a:blip r:embed="rId3">
            <a:alphaModFix/>
          </a:blip>
          <a:stretch>
            <a:fillRect/>
          </a:stretch>
        </p:blipFill>
        <p:spPr>
          <a:xfrm>
            <a:off x="1295713" y="1534826"/>
            <a:ext cx="6552575" cy="3475399"/>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72"/>
          <p:cNvSpPr/>
          <p:nvPr/>
        </p:nvSpPr>
        <p:spPr>
          <a:xfrm>
            <a:off x="0" y="28184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72"/>
          <p:cNvSpPr/>
          <p:nvPr/>
        </p:nvSpPr>
        <p:spPr>
          <a:xfrm>
            <a:off x="0" y="15895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72"/>
          <p:cNvSpPr txBox="1"/>
          <p:nvPr>
            <p:ph type="title"/>
          </p:nvPr>
        </p:nvSpPr>
        <p:spPr>
          <a:xfrm>
            <a:off x="700025" y="194225"/>
            <a:ext cx="7559400" cy="16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Convolutional Neural Networks (CNNs)</a:t>
            </a:r>
            <a:r>
              <a:rPr lang="en" sz="800"/>
              <a:t>[1][2]</a:t>
            </a:r>
            <a:endParaRPr sz="36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solidFill>
                <a:schemeClr val="accent5"/>
              </a:solidFill>
            </a:endParaRPr>
          </a:p>
          <a:p>
            <a:pPr indent="0" lvl="0" marL="0" rtl="0" algn="l">
              <a:spcBef>
                <a:spcPts val="0"/>
              </a:spcBef>
              <a:spcAft>
                <a:spcPts val="0"/>
              </a:spcAft>
              <a:buNone/>
            </a:pPr>
            <a:r>
              <a:t/>
            </a:r>
            <a:endParaRPr sz="1300">
              <a:solidFill>
                <a:schemeClr val="accent5"/>
              </a:solidFill>
            </a:endParaRPr>
          </a:p>
          <a:p>
            <a:pPr indent="0" lvl="0" marL="0" rtl="0" algn="l">
              <a:spcBef>
                <a:spcPts val="0"/>
              </a:spcBef>
              <a:spcAft>
                <a:spcPts val="0"/>
              </a:spcAft>
              <a:buNone/>
            </a:pPr>
            <a:r>
              <a:rPr lang="en" sz="1300">
                <a:solidFill>
                  <a:schemeClr val="accent5"/>
                </a:solidFill>
              </a:rPr>
              <a:t>Convolution Operations</a:t>
            </a:r>
            <a:endParaRPr sz="1300">
              <a:solidFill>
                <a:schemeClr val="accent5"/>
              </a:solidFill>
            </a:endParaRPr>
          </a:p>
          <a:p>
            <a:pPr indent="0" lvl="0" marL="0" rtl="0" algn="l">
              <a:spcBef>
                <a:spcPts val="0"/>
              </a:spcBef>
              <a:spcAft>
                <a:spcPts val="0"/>
              </a:spcAft>
              <a:buNone/>
            </a:pPr>
            <a:r>
              <a:t/>
            </a:r>
            <a:endParaRPr sz="3600"/>
          </a:p>
        </p:txBody>
      </p:sp>
      <p:sp>
        <p:nvSpPr>
          <p:cNvPr id="542" name="Google Shape;542;p72"/>
          <p:cNvSpPr txBox="1"/>
          <p:nvPr>
            <p:ph idx="1" type="subTitle"/>
          </p:nvPr>
        </p:nvSpPr>
        <p:spPr>
          <a:xfrm>
            <a:off x="585275" y="2199125"/>
            <a:ext cx="8266500" cy="3366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accent5"/>
              </a:buClr>
              <a:buSzPts val="1300"/>
              <a:buAutoNum type="arabicPeriod" startAt="3"/>
            </a:pPr>
            <a:r>
              <a:rPr b="1" lang="en">
                <a:solidFill>
                  <a:schemeClr val="accent5"/>
                </a:solidFill>
              </a:rPr>
              <a:t>Hierarchical Feature Learning:</a:t>
            </a:r>
            <a:endParaRPr b="1">
              <a:solidFill>
                <a:schemeClr val="accent5"/>
              </a:solidFill>
            </a:endParaRPr>
          </a:p>
          <a:p>
            <a:pPr indent="0" lvl="0" marL="457200" rtl="0" algn="l">
              <a:spcBef>
                <a:spcPts val="0"/>
              </a:spcBef>
              <a:spcAft>
                <a:spcPts val="0"/>
              </a:spcAft>
              <a:buNone/>
            </a:pPr>
            <a:r>
              <a:rPr lang="en">
                <a:solidFill>
                  <a:schemeClr val="accent5"/>
                </a:solidFill>
              </a:rPr>
              <a:t>CNNs learn hierarchical representations of features, from simple to complex, aiding in understanding images.</a:t>
            </a:r>
            <a:endParaRPr>
              <a:solidFill>
                <a:schemeClr val="accent5"/>
              </a:solidFill>
            </a:endParaRPr>
          </a:p>
          <a:p>
            <a:pPr indent="0" lvl="0" marL="457200" rtl="0" algn="l">
              <a:spcBef>
                <a:spcPts val="0"/>
              </a:spcBef>
              <a:spcAft>
                <a:spcPts val="0"/>
              </a:spcAft>
              <a:buNone/>
            </a:pPr>
            <a:r>
              <a:t/>
            </a:r>
            <a:endParaRPr>
              <a:solidFill>
                <a:schemeClr val="accent5"/>
              </a:solidFill>
            </a:endParaRPr>
          </a:p>
          <a:p>
            <a:pPr indent="-311150" lvl="0" marL="457200" rtl="0" algn="l">
              <a:spcBef>
                <a:spcPts val="0"/>
              </a:spcBef>
              <a:spcAft>
                <a:spcPts val="0"/>
              </a:spcAft>
              <a:buClr>
                <a:schemeClr val="accent5"/>
              </a:buClr>
              <a:buSzPts val="1300"/>
              <a:buAutoNum type="arabicPeriod" startAt="3"/>
            </a:pPr>
            <a:r>
              <a:rPr b="1" lang="en">
                <a:solidFill>
                  <a:schemeClr val="accent5"/>
                </a:solidFill>
              </a:rPr>
              <a:t>Transfer Learning:</a:t>
            </a:r>
            <a:endParaRPr b="1">
              <a:solidFill>
                <a:schemeClr val="accent5"/>
              </a:solidFill>
            </a:endParaRPr>
          </a:p>
          <a:p>
            <a:pPr indent="0" lvl="0" marL="457200" rtl="0" algn="l">
              <a:spcBef>
                <a:spcPts val="0"/>
              </a:spcBef>
              <a:spcAft>
                <a:spcPts val="0"/>
              </a:spcAft>
              <a:buNone/>
            </a:pPr>
            <a:r>
              <a:rPr lang="en">
                <a:solidFill>
                  <a:schemeClr val="accent5"/>
                </a:solidFill>
              </a:rPr>
              <a:t>Pre-trained CNN models (e.g., VGG, ResNet) can be fine-tuned for specific tasks, saving training time.</a:t>
            </a:r>
            <a:endParaRPr>
              <a:solidFill>
                <a:schemeClr val="accent5"/>
              </a:solidFill>
            </a:endParaRPr>
          </a:p>
          <a:p>
            <a:pPr indent="0" lvl="0" marL="0" rtl="0" algn="l">
              <a:spcBef>
                <a:spcPts val="0"/>
              </a:spcBef>
              <a:spcAft>
                <a:spcPts val="0"/>
              </a:spcAft>
              <a:buNone/>
            </a:pPr>
            <a:r>
              <a:t/>
            </a:r>
            <a:endParaRPr>
              <a:solidFill>
                <a:schemeClr val="accent5"/>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73"/>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73"/>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73"/>
          <p:cNvSpPr txBox="1"/>
          <p:nvPr>
            <p:ph type="title"/>
          </p:nvPr>
        </p:nvSpPr>
        <p:spPr>
          <a:xfrm>
            <a:off x="656425" y="0"/>
            <a:ext cx="7559400" cy="60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Deep Learning Framework</a:t>
            </a:r>
            <a:r>
              <a:rPr lang="en" sz="1200"/>
              <a:t>[1][2]</a:t>
            </a:r>
            <a:endParaRPr sz="3600"/>
          </a:p>
        </p:txBody>
      </p:sp>
      <p:sp>
        <p:nvSpPr>
          <p:cNvPr id="550" name="Google Shape;550;p73"/>
          <p:cNvSpPr txBox="1"/>
          <p:nvPr>
            <p:ph idx="1" type="subTitle"/>
          </p:nvPr>
        </p:nvSpPr>
        <p:spPr>
          <a:xfrm>
            <a:off x="0" y="2725125"/>
            <a:ext cx="4270500" cy="16458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b="1" lang="en">
                <a:solidFill>
                  <a:schemeClr val="accent5"/>
                </a:solidFill>
              </a:rPr>
              <a:t>A type of recurrent neural network (RNN)</a:t>
            </a:r>
            <a:endParaRPr b="1">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Designed to handle sequential data</a:t>
            </a:r>
            <a:endParaRPr b="1">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Capable of learning long-term dependencies</a:t>
            </a:r>
            <a:endParaRPr b="1">
              <a:solidFill>
                <a:schemeClr val="accent5"/>
              </a:solidFill>
            </a:endParaRPr>
          </a:p>
          <a:p>
            <a:pPr indent="-311150" lvl="0" marL="457200" rtl="0" algn="l">
              <a:spcBef>
                <a:spcPts val="0"/>
              </a:spcBef>
              <a:spcAft>
                <a:spcPts val="0"/>
              </a:spcAft>
              <a:buClr>
                <a:schemeClr val="accent5"/>
              </a:buClr>
              <a:buSzPts val="1300"/>
              <a:buChar char="●"/>
            </a:pPr>
            <a:r>
              <a:rPr b="1" lang="en">
                <a:solidFill>
                  <a:schemeClr val="accent5"/>
                </a:solidFill>
              </a:rPr>
              <a:t>Well suited for tasks such as language translation, speech recognition, and time series forecasting</a:t>
            </a:r>
            <a:endParaRPr b="1">
              <a:solidFill>
                <a:schemeClr val="accent5"/>
              </a:solidFill>
            </a:endParaRPr>
          </a:p>
          <a:p>
            <a:pPr indent="0" lvl="0" marL="45720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p:txBody>
      </p:sp>
      <p:sp>
        <p:nvSpPr>
          <p:cNvPr id="551" name="Google Shape;551;p73"/>
          <p:cNvSpPr txBox="1"/>
          <p:nvPr>
            <p:ph type="title"/>
          </p:nvPr>
        </p:nvSpPr>
        <p:spPr>
          <a:xfrm>
            <a:off x="699925" y="642350"/>
            <a:ext cx="7559400" cy="60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Long Short-Term Memory (LSTM)</a:t>
            </a:r>
            <a:endParaRPr sz="2400"/>
          </a:p>
        </p:txBody>
      </p:sp>
      <p:pic>
        <p:nvPicPr>
          <p:cNvPr id="552" name="Google Shape;552;p73"/>
          <p:cNvPicPr preferRelativeResize="0"/>
          <p:nvPr/>
        </p:nvPicPr>
        <p:blipFill>
          <a:blip r:embed="rId3">
            <a:alphaModFix/>
          </a:blip>
          <a:stretch>
            <a:fillRect/>
          </a:stretch>
        </p:blipFill>
        <p:spPr>
          <a:xfrm>
            <a:off x="4402850" y="1681986"/>
            <a:ext cx="4499026" cy="2302914"/>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74"/>
          <p:cNvSpPr/>
          <p:nvPr/>
        </p:nvSpPr>
        <p:spPr>
          <a:xfrm>
            <a:off x="0" y="28184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74"/>
          <p:cNvSpPr/>
          <p:nvPr/>
        </p:nvSpPr>
        <p:spPr>
          <a:xfrm>
            <a:off x="0" y="15895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74"/>
          <p:cNvSpPr txBox="1"/>
          <p:nvPr>
            <p:ph type="title"/>
          </p:nvPr>
        </p:nvSpPr>
        <p:spPr>
          <a:xfrm>
            <a:off x="700025" y="194225"/>
            <a:ext cx="75594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Long Short-Term Memory (LSTM) Architecture</a:t>
            </a:r>
            <a:endParaRPr sz="4700"/>
          </a:p>
        </p:txBody>
      </p:sp>
      <p:sp>
        <p:nvSpPr>
          <p:cNvPr id="560" name="Google Shape;560;p74"/>
          <p:cNvSpPr txBox="1"/>
          <p:nvPr>
            <p:ph idx="1" type="subTitle"/>
          </p:nvPr>
        </p:nvSpPr>
        <p:spPr>
          <a:xfrm>
            <a:off x="612925" y="2085150"/>
            <a:ext cx="3017400" cy="251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5"/>
                </a:solidFill>
              </a:rPr>
              <a:t>It resolves the vanishing gradient problem faced by RNN, so now, In the next slide, we will see how it resolves this problem by learning the architecture of the LSTM. At a high level, LSTM works very much like an RNN cell. Here is the internal functioning of the LSTM network.</a:t>
            </a:r>
            <a:endParaRPr b="1">
              <a:solidFill>
                <a:schemeClr val="accent5"/>
              </a:solidFill>
            </a:endParaRPr>
          </a:p>
          <a:p>
            <a:pPr indent="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a:p>
            <a:pPr indent="0" lvl="0" marL="457200" rtl="0" algn="l">
              <a:spcBef>
                <a:spcPts val="0"/>
              </a:spcBef>
              <a:spcAft>
                <a:spcPts val="0"/>
              </a:spcAft>
              <a:buNone/>
            </a:pPr>
            <a:r>
              <a:rPr b="1" lang="en">
                <a:solidFill>
                  <a:schemeClr val="accent5"/>
                </a:solidFill>
              </a:rPr>
              <a:t>I</a:t>
            </a:r>
            <a:endParaRPr b="1">
              <a:solidFill>
                <a:schemeClr val="accent5"/>
              </a:solidFill>
            </a:endParaRPr>
          </a:p>
        </p:txBody>
      </p:sp>
      <p:pic>
        <p:nvPicPr>
          <p:cNvPr id="561" name="Google Shape;561;p74"/>
          <p:cNvPicPr preferRelativeResize="0"/>
          <p:nvPr/>
        </p:nvPicPr>
        <p:blipFill rotWithShape="1">
          <a:blip r:embed="rId3">
            <a:alphaModFix/>
          </a:blip>
          <a:srcRect b="-1740" l="-1316" r="-1532" t="1740"/>
          <a:stretch/>
        </p:blipFill>
        <p:spPr>
          <a:xfrm>
            <a:off x="3939800" y="1684500"/>
            <a:ext cx="5015674" cy="24574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75"/>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75"/>
          <p:cNvSpPr/>
          <p:nvPr/>
        </p:nvSpPr>
        <p:spPr>
          <a:xfrm>
            <a:off x="0" y="1184100"/>
            <a:ext cx="9144000" cy="2451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75"/>
          <p:cNvSpPr txBox="1"/>
          <p:nvPr>
            <p:ph type="title"/>
          </p:nvPr>
        </p:nvSpPr>
        <p:spPr>
          <a:xfrm>
            <a:off x="401625" y="194225"/>
            <a:ext cx="78579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Working of the LSTM framework</a:t>
            </a:r>
            <a:endParaRPr sz="4700"/>
          </a:p>
        </p:txBody>
      </p:sp>
      <p:pic>
        <p:nvPicPr>
          <p:cNvPr id="569" name="Google Shape;569;p75"/>
          <p:cNvPicPr preferRelativeResize="0"/>
          <p:nvPr/>
        </p:nvPicPr>
        <p:blipFill>
          <a:blip r:embed="rId3">
            <a:alphaModFix/>
          </a:blip>
          <a:stretch>
            <a:fillRect/>
          </a:stretch>
        </p:blipFill>
        <p:spPr>
          <a:xfrm>
            <a:off x="4558725" y="1686800"/>
            <a:ext cx="4585275" cy="2190750"/>
          </a:xfrm>
          <a:prstGeom prst="rect">
            <a:avLst/>
          </a:prstGeom>
          <a:noFill/>
          <a:ln>
            <a:noFill/>
          </a:ln>
        </p:spPr>
      </p:pic>
      <p:sp>
        <p:nvSpPr>
          <p:cNvPr id="570" name="Google Shape;570;p75"/>
          <p:cNvSpPr txBox="1"/>
          <p:nvPr/>
        </p:nvSpPr>
        <p:spPr>
          <a:xfrm>
            <a:off x="247575" y="1202450"/>
            <a:ext cx="4193700" cy="310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1300">
              <a:solidFill>
                <a:schemeClr val="accent5"/>
              </a:solidFill>
              <a:latin typeface="Lexend"/>
              <a:ea typeface="Lexend"/>
              <a:cs typeface="Lexend"/>
              <a:sym typeface="Lexend"/>
            </a:endParaRPr>
          </a:p>
          <a:p>
            <a:pPr indent="-311150" lvl="0" marL="457200" rtl="0" algn="l">
              <a:lnSpc>
                <a:spcPct val="115000"/>
              </a:lnSpc>
              <a:spcBef>
                <a:spcPts val="0"/>
              </a:spcBef>
              <a:spcAft>
                <a:spcPts val="0"/>
              </a:spcAft>
              <a:buClr>
                <a:schemeClr val="accent5"/>
              </a:buClr>
              <a:buSzPts val="1300"/>
              <a:buFont typeface="Lexend"/>
              <a:buChar char="●"/>
            </a:pPr>
            <a:r>
              <a:rPr b="1" lang="en" sz="1300">
                <a:solidFill>
                  <a:schemeClr val="accent5"/>
                </a:solidFill>
                <a:latin typeface="Lexend"/>
                <a:ea typeface="Lexend"/>
                <a:cs typeface="Lexend"/>
                <a:sym typeface="Lexend"/>
              </a:rPr>
              <a:t>Initialization: The LSTM is initialized with a set of parameters, such as the weights and biases of the gates and the memory cell. </a:t>
            </a:r>
            <a:endParaRPr b="1" sz="1300">
              <a:solidFill>
                <a:schemeClr val="accent5"/>
              </a:solidFill>
              <a:latin typeface="Lexend"/>
              <a:ea typeface="Lexend"/>
              <a:cs typeface="Lexend"/>
              <a:sym typeface="Lexend"/>
            </a:endParaRPr>
          </a:p>
          <a:p>
            <a:pPr indent="0" lvl="0" marL="457200" rtl="0" algn="l">
              <a:lnSpc>
                <a:spcPct val="115000"/>
              </a:lnSpc>
              <a:spcBef>
                <a:spcPts val="0"/>
              </a:spcBef>
              <a:spcAft>
                <a:spcPts val="0"/>
              </a:spcAft>
              <a:buNone/>
            </a:pPr>
            <a:r>
              <a:t/>
            </a:r>
            <a:endParaRPr b="1" sz="1300">
              <a:solidFill>
                <a:schemeClr val="accent5"/>
              </a:solidFill>
              <a:latin typeface="Lexend"/>
              <a:ea typeface="Lexend"/>
              <a:cs typeface="Lexend"/>
              <a:sym typeface="Lexend"/>
            </a:endParaRPr>
          </a:p>
          <a:p>
            <a:pPr indent="-311150" lvl="0" marL="457200" rtl="0" algn="l">
              <a:lnSpc>
                <a:spcPct val="115000"/>
              </a:lnSpc>
              <a:spcBef>
                <a:spcPts val="0"/>
              </a:spcBef>
              <a:spcAft>
                <a:spcPts val="0"/>
              </a:spcAft>
              <a:buClr>
                <a:schemeClr val="accent5"/>
              </a:buClr>
              <a:buSzPts val="1300"/>
              <a:buFont typeface="Lexend"/>
              <a:buChar char="●"/>
            </a:pPr>
            <a:r>
              <a:rPr b="1" lang="en" sz="1300">
                <a:solidFill>
                  <a:schemeClr val="accent5"/>
                </a:solidFill>
                <a:latin typeface="Lexend"/>
                <a:ea typeface="Lexend"/>
                <a:cs typeface="Lexend"/>
                <a:sym typeface="Lexend"/>
              </a:rPr>
              <a:t>Input gate: The input gate controls how much information from the current input is added to the memory cell. It is calculated using the following equation: input_gate = sigmoid(W_i * x_t + U_i * h_{t-1} + b_i)</a:t>
            </a:r>
            <a:endParaRPr b="1" sz="1300">
              <a:solidFill>
                <a:schemeClr val="accent5"/>
              </a:solidFill>
              <a:latin typeface="Lexend"/>
              <a:ea typeface="Lexend"/>
              <a:cs typeface="Lexend"/>
              <a:sym typeface="Lexend"/>
            </a:endParaRPr>
          </a:p>
          <a:p>
            <a:pPr indent="0" lvl="0" marL="0" rtl="0" algn="l">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76"/>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76"/>
          <p:cNvSpPr/>
          <p:nvPr/>
        </p:nvSpPr>
        <p:spPr>
          <a:xfrm>
            <a:off x="0" y="1184100"/>
            <a:ext cx="9144000" cy="2451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76"/>
          <p:cNvSpPr txBox="1"/>
          <p:nvPr>
            <p:ph type="title"/>
          </p:nvPr>
        </p:nvSpPr>
        <p:spPr>
          <a:xfrm>
            <a:off x="366375" y="194225"/>
            <a:ext cx="82320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Working of the LSTM Framework</a:t>
            </a:r>
            <a:endParaRPr sz="4700"/>
          </a:p>
        </p:txBody>
      </p:sp>
      <p:pic>
        <p:nvPicPr>
          <p:cNvPr id="578" name="Google Shape;578;p76"/>
          <p:cNvPicPr preferRelativeResize="0"/>
          <p:nvPr/>
        </p:nvPicPr>
        <p:blipFill>
          <a:blip r:embed="rId3">
            <a:alphaModFix/>
          </a:blip>
          <a:stretch>
            <a:fillRect/>
          </a:stretch>
        </p:blipFill>
        <p:spPr>
          <a:xfrm>
            <a:off x="4558725" y="1763000"/>
            <a:ext cx="4585275" cy="2190750"/>
          </a:xfrm>
          <a:prstGeom prst="rect">
            <a:avLst/>
          </a:prstGeom>
          <a:noFill/>
          <a:ln>
            <a:noFill/>
          </a:ln>
        </p:spPr>
      </p:pic>
      <p:sp>
        <p:nvSpPr>
          <p:cNvPr id="579" name="Google Shape;579;p76"/>
          <p:cNvSpPr txBox="1"/>
          <p:nvPr/>
        </p:nvSpPr>
        <p:spPr>
          <a:xfrm>
            <a:off x="247575" y="1431050"/>
            <a:ext cx="4193700" cy="31053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accent5"/>
              </a:buClr>
              <a:buSzPts val="1300"/>
              <a:buFont typeface="Lexend"/>
              <a:buChar char="●"/>
            </a:pPr>
            <a:r>
              <a:rPr b="1" lang="en" sz="1300">
                <a:solidFill>
                  <a:schemeClr val="accent5"/>
                </a:solidFill>
                <a:latin typeface="Lexend"/>
                <a:ea typeface="Lexend"/>
                <a:cs typeface="Lexend"/>
                <a:sym typeface="Lexend"/>
              </a:rPr>
              <a:t>Forget gate: The forget gate controls how much information from the previous memory cell is forgotten. It is calculated using the following equation: forget_gate = sigmoid(W_f * x_t + U_f * h_{t-1} + b_f)</a:t>
            </a:r>
            <a:endParaRPr b="1" sz="1300">
              <a:solidFill>
                <a:schemeClr val="accent5"/>
              </a:solidFill>
              <a:latin typeface="Lexend"/>
              <a:ea typeface="Lexend"/>
              <a:cs typeface="Lexend"/>
              <a:sym typeface="Lexend"/>
            </a:endParaRPr>
          </a:p>
          <a:p>
            <a:pPr indent="0" lvl="0" marL="457200" rtl="0" algn="l">
              <a:lnSpc>
                <a:spcPct val="115000"/>
              </a:lnSpc>
              <a:spcBef>
                <a:spcPts val="0"/>
              </a:spcBef>
              <a:spcAft>
                <a:spcPts val="0"/>
              </a:spcAft>
              <a:buNone/>
            </a:pPr>
            <a:r>
              <a:t/>
            </a:r>
            <a:endParaRPr b="1" sz="1300">
              <a:solidFill>
                <a:schemeClr val="accent5"/>
              </a:solidFill>
              <a:latin typeface="Lexend"/>
              <a:ea typeface="Lexend"/>
              <a:cs typeface="Lexend"/>
              <a:sym typeface="Lexend"/>
            </a:endParaRPr>
          </a:p>
          <a:p>
            <a:pPr indent="-311150" lvl="0" marL="457200" rtl="0" algn="l">
              <a:lnSpc>
                <a:spcPct val="115000"/>
              </a:lnSpc>
              <a:spcBef>
                <a:spcPts val="0"/>
              </a:spcBef>
              <a:spcAft>
                <a:spcPts val="0"/>
              </a:spcAft>
              <a:buClr>
                <a:schemeClr val="accent5"/>
              </a:buClr>
              <a:buSzPts val="1300"/>
              <a:buFont typeface="Lexend"/>
              <a:buChar char="●"/>
            </a:pPr>
            <a:r>
              <a:rPr b="1" lang="en" sz="1300">
                <a:solidFill>
                  <a:schemeClr val="accent5"/>
                </a:solidFill>
                <a:latin typeface="Lexend"/>
                <a:ea typeface="Lexend"/>
                <a:cs typeface="Lexend"/>
                <a:sym typeface="Lexend"/>
              </a:rPr>
              <a:t>Update of the memory cell: The memory cell is updated using the following equation: memory_cell = forget_gate * memory_cell_{t-1} + input_gate * tanh(W_c * x_t + U_c * h_{t-1} + b_c)</a:t>
            </a:r>
            <a:endParaRPr b="1" sz="1300">
              <a:solidFill>
                <a:schemeClr val="accent5"/>
              </a:solidFill>
              <a:latin typeface="Lexend"/>
              <a:ea typeface="Lexend"/>
              <a:cs typeface="Lexend"/>
              <a:sym typeface="Lexend"/>
            </a:endParaRPr>
          </a:p>
          <a:p>
            <a:pPr indent="0" lvl="0" marL="0" rtl="0" algn="l">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2"/>
          <p:cNvSpPr txBox="1"/>
          <p:nvPr>
            <p:ph type="title"/>
          </p:nvPr>
        </p:nvSpPr>
        <p:spPr>
          <a:xfrm>
            <a:off x="720000" y="445025"/>
            <a:ext cx="7546800" cy="69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a:t>
            </a:r>
            <a:endParaRPr sz="1200"/>
          </a:p>
        </p:txBody>
      </p:sp>
      <p:sp>
        <p:nvSpPr>
          <p:cNvPr id="196" name="Google Shape;196;p32"/>
          <p:cNvSpPr/>
          <p:nvPr/>
        </p:nvSpPr>
        <p:spPr>
          <a:xfrm>
            <a:off x="372625" y="3265550"/>
            <a:ext cx="274800" cy="274800"/>
          </a:xfrm>
          <a:prstGeom prst="pie">
            <a:avLst>
              <a:gd fmla="val 0" name="adj1"/>
              <a:gd fmla="val 10945336"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2"/>
          <p:cNvSpPr txBox="1"/>
          <p:nvPr>
            <p:ph idx="1" type="subTitle"/>
          </p:nvPr>
        </p:nvSpPr>
        <p:spPr>
          <a:xfrm>
            <a:off x="716700" y="1223675"/>
            <a:ext cx="7710600" cy="36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17500" lvl="0" marL="457200" rtl="0" algn="l">
              <a:spcBef>
                <a:spcPts val="1000"/>
              </a:spcBef>
              <a:spcAft>
                <a:spcPts val="0"/>
              </a:spcAft>
              <a:buClr>
                <a:schemeClr val="dk2"/>
              </a:buClr>
              <a:buSzPts val="1400"/>
              <a:buChar char="●"/>
            </a:pPr>
            <a:r>
              <a:rPr lang="en"/>
              <a:t>The precise detection and management of stress have gained significant attention due to its broad relevance in fields like mental health, human-computer interaction, and personalized well-being services. This presentation introduces a novel approach, "Audio-Based Stress Detection through deep learning model LSTM," to advance stress detection methodologies. </a:t>
            </a:r>
            <a:endParaRPr/>
          </a:p>
          <a:p>
            <a:pPr indent="-317500" lvl="0" marL="457200" rtl="0" algn="l">
              <a:spcBef>
                <a:spcPts val="1000"/>
              </a:spcBef>
              <a:spcAft>
                <a:spcPts val="1000"/>
              </a:spcAft>
              <a:buClr>
                <a:schemeClr val="dk2"/>
              </a:buClr>
              <a:buSzPts val="1400"/>
              <a:buChar char="●"/>
            </a:pPr>
            <a:r>
              <a:rPr lang="en"/>
              <a:t>Our proposed technique combines pitch recognition and deep learning models, including Convolutional Neural Networks (CNN), Deep neural networks (DNN) and Long Short-Term Memory networks (LSTM). This approach offers a comprehensive understanding of stress levels, providing a more nuanced and objective assessment of emotional states.</a:t>
            </a:r>
            <a:endParaRPr/>
          </a:p>
        </p:txBody>
      </p:sp>
      <p:sp>
        <p:nvSpPr>
          <p:cNvPr id="198" name="Google Shape;198;p32"/>
          <p:cNvSpPr txBox="1"/>
          <p:nvPr/>
        </p:nvSpPr>
        <p:spPr>
          <a:xfrm>
            <a:off x="-161350" y="-1613625"/>
            <a:ext cx="3765300" cy="8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Lexend"/>
              <a:ea typeface="Lexend"/>
              <a:cs typeface="Lexend"/>
              <a:sym typeface="Lexen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77"/>
          <p:cNvSpPr/>
          <p:nvPr/>
        </p:nvSpPr>
        <p:spPr>
          <a:xfrm>
            <a:off x="-100" y="2958625"/>
            <a:ext cx="9144000" cy="219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77"/>
          <p:cNvSpPr/>
          <p:nvPr/>
        </p:nvSpPr>
        <p:spPr>
          <a:xfrm>
            <a:off x="-100" y="1031700"/>
            <a:ext cx="9144000" cy="2451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77"/>
          <p:cNvSpPr txBox="1"/>
          <p:nvPr>
            <p:ph type="title"/>
          </p:nvPr>
        </p:nvSpPr>
        <p:spPr>
          <a:xfrm>
            <a:off x="331150" y="194225"/>
            <a:ext cx="79284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Working of the LSTM Framework</a:t>
            </a:r>
            <a:endParaRPr sz="4700"/>
          </a:p>
        </p:txBody>
      </p:sp>
      <p:sp>
        <p:nvSpPr>
          <p:cNvPr id="587" name="Google Shape;587;p77"/>
          <p:cNvSpPr txBox="1"/>
          <p:nvPr/>
        </p:nvSpPr>
        <p:spPr>
          <a:xfrm>
            <a:off x="247575" y="1126250"/>
            <a:ext cx="4193700" cy="31053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accent5"/>
              </a:buClr>
              <a:buSzPts val="1300"/>
              <a:buFont typeface="Lexend"/>
              <a:buChar char="●"/>
            </a:pPr>
            <a:r>
              <a:rPr b="1" lang="en" sz="1300">
                <a:solidFill>
                  <a:schemeClr val="accent5"/>
                </a:solidFill>
                <a:latin typeface="Lexend"/>
                <a:ea typeface="Lexend"/>
                <a:cs typeface="Lexend"/>
                <a:sym typeface="Lexend"/>
              </a:rPr>
              <a:t>Output gate: The output gate controls how much information from the memory cell is output. It is calculated using the following equation: output_gate = sigmoid(W_o * x_t + U_o * h_{t-1} + b_o)</a:t>
            </a:r>
            <a:endParaRPr b="1" sz="1300">
              <a:solidFill>
                <a:schemeClr val="accent5"/>
              </a:solidFill>
              <a:latin typeface="Lexend"/>
              <a:ea typeface="Lexend"/>
              <a:cs typeface="Lexend"/>
              <a:sym typeface="Lexend"/>
            </a:endParaRPr>
          </a:p>
          <a:p>
            <a:pPr indent="0" lvl="0" marL="457200" rtl="0" algn="l">
              <a:lnSpc>
                <a:spcPct val="115000"/>
              </a:lnSpc>
              <a:spcBef>
                <a:spcPts val="0"/>
              </a:spcBef>
              <a:spcAft>
                <a:spcPts val="0"/>
              </a:spcAft>
              <a:buNone/>
            </a:pPr>
            <a:r>
              <a:t/>
            </a:r>
            <a:endParaRPr b="1" sz="1300">
              <a:solidFill>
                <a:schemeClr val="accent5"/>
              </a:solidFill>
              <a:latin typeface="Lexend"/>
              <a:ea typeface="Lexend"/>
              <a:cs typeface="Lexend"/>
              <a:sym typeface="Lexend"/>
            </a:endParaRPr>
          </a:p>
          <a:p>
            <a:pPr indent="-311150" lvl="0" marL="457200" rtl="0" algn="l">
              <a:lnSpc>
                <a:spcPct val="115000"/>
              </a:lnSpc>
              <a:spcBef>
                <a:spcPts val="0"/>
              </a:spcBef>
              <a:spcAft>
                <a:spcPts val="0"/>
              </a:spcAft>
              <a:buClr>
                <a:schemeClr val="accent5"/>
              </a:buClr>
              <a:buSzPts val="1300"/>
              <a:buFont typeface="Lexend"/>
              <a:buChar char="●"/>
            </a:pPr>
            <a:r>
              <a:rPr b="1" lang="en" sz="1300">
                <a:solidFill>
                  <a:schemeClr val="accent5"/>
                </a:solidFill>
                <a:latin typeface="Lexend"/>
                <a:ea typeface="Lexend"/>
                <a:cs typeface="Lexend"/>
                <a:sym typeface="Lexend"/>
              </a:rPr>
              <a:t>Output of the LSTM: The output of the LSTM is calculated using the following equation: output = tanh(output_gate * memory_cell)</a:t>
            </a:r>
            <a:endParaRPr b="1" sz="1300">
              <a:solidFill>
                <a:schemeClr val="accent5"/>
              </a:solidFill>
              <a:latin typeface="Lexend"/>
              <a:ea typeface="Lexend"/>
              <a:cs typeface="Lexend"/>
              <a:sym typeface="Lexend"/>
            </a:endParaRPr>
          </a:p>
          <a:p>
            <a:pPr indent="0" lvl="0" marL="457200" rtl="0" algn="l">
              <a:lnSpc>
                <a:spcPct val="115000"/>
              </a:lnSpc>
              <a:spcBef>
                <a:spcPts val="0"/>
              </a:spcBef>
              <a:spcAft>
                <a:spcPts val="0"/>
              </a:spcAft>
              <a:buNone/>
            </a:pPr>
            <a:r>
              <a:t/>
            </a:r>
            <a:endParaRPr b="1" sz="1300">
              <a:solidFill>
                <a:schemeClr val="accent5"/>
              </a:solidFill>
              <a:latin typeface="Lexend"/>
              <a:ea typeface="Lexend"/>
              <a:cs typeface="Lexend"/>
              <a:sym typeface="Lexend"/>
            </a:endParaRPr>
          </a:p>
          <a:p>
            <a:pPr indent="-311150" lvl="0" marL="457200" rtl="0" algn="l">
              <a:lnSpc>
                <a:spcPct val="115000"/>
              </a:lnSpc>
              <a:spcBef>
                <a:spcPts val="0"/>
              </a:spcBef>
              <a:spcAft>
                <a:spcPts val="0"/>
              </a:spcAft>
              <a:buClr>
                <a:schemeClr val="accent5"/>
              </a:buClr>
              <a:buSzPts val="1300"/>
              <a:buFont typeface="Lexend"/>
              <a:buChar char="●"/>
            </a:pPr>
            <a:r>
              <a:rPr b="1" lang="en" sz="1300">
                <a:solidFill>
                  <a:schemeClr val="accent5"/>
                </a:solidFill>
                <a:latin typeface="Lexend"/>
                <a:ea typeface="Lexend"/>
                <a:cs typeface="Lexend"/>
                <a:sym typeface="Lexend"/>
              </a:rPr>
              <a:t>Iteration: The LSTM iterates over the input sequence, one time step at a time. At each time step, the LSTM calculates the input gate, forget gate, output gate, and memory cell update.</a:t>
            </a:r>
            <a:endParaRPr b="1" sz="1300">
              <a:solidFill>
                <a:schemeClr val="accent5"/>
              </a:solidFill>
              <a:latin typeface="Lexend"/>
              <a:ea typeface="Lexend"/>
              <a:cs typeface="Lexend"/>
              <a:sym typeface="Lexend"/>
            </a:endParaRPr>
          </a:p>
          <a:p>
            <a:pPr indent="0" lvl="0" marL="457200" rtl="0" algn="l">
              <a:lnSpc>
                <a:spcPct val="115000"/>
              </a:lnSpc>
              <a:spcBef>
                <a:spcPts val="0"/>
              </a:spcBef>
              <a:spcAft>
                <a:spcPts val="0"/>
              </a:spcAft>
              <a:buNone/>
            </a:pPr>
            <a:r>
              <a:t/>
            </a:r>
            <a:endParaRPr b="1" sz="1300">
              <a:solidFill>
                <a:schemeClr val="accent5"/>
              </a:solidFill>
              <a:latin typeface="Lexend"/>
              <a:ea typeface="Lexend"/>
              <a:cs typeface="Lexend"/>
              <a:sym typeface="Lexend"/>
            </a:endParaRPr>
          </a:p>
          <a:p>
            <a:pPr indent="0" lvl="0" marL="0" rtl="0" algn="l">
              <a:spcBef>
                <a:spcPts val="0"/>
              </a:spcBef>
              <a:spcAft>
                <a:spcPts val="0"/>
              </a:spcAft>
              <a:buNone/>
            </a:pPr>
            <a:r>
              <a:t/>
            </a:r>
            <a:endParaRPr>
              <a:latin typeface="Lexend"/>
              <a:ea typeface="Lexend"/>
              <a:cs typeface="Lexend"/>
              <a:sym typeface="Lexend"/>
            </a:endParaRPr>
          </a:p>
        </p:txBody>
      </p:sp>
      <p:pic>
        <p:nvPicPr>
          <p:cNvPr id="588" name="Google Shape;588;p77"/>
          <p:cNvPicPr preferRelativeResize="0"/>
          <p:nvPr/>
        </p:nvPicPr>
        <p:blipFill>
          <a:blip r:embed="rId3">
            <a:alphaModFix/>
          </a:blip>
          <a:stretch>
            <a:fillRect/>
          </a:stretch>
        </p:blipFill>
        <p:spPr>
          <a:xfrm>
            <a:off x="4355925" y="1583600"/>
            <a:ext cx="4631299" cy="257175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78"/>
          <p:cNvSpPr/>
          <p:nvPr/>
        </p:nvSpPr>
        <p:spPr>
          <a:xfrm>
            <a:off x="0" y="2894600"/>
            <a:ext cx="9144000" cy="2243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78"/>
          <p:cNvSpPr/>
          <p:nvPr/>
        </p:nvSpPr>
        <p:spPr>
          <a:xfrm>
            <a:off x="0" y="1068225"/>
            <a:ext cx="9144000" cy="2243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78"/>
          <p:cNvSpPr txBox="1"/>
          <p:nvPr>
            <p:ph type="title"/>
          </p:nvPr>
        </p:nvSpPr>
        <p:spPr>
          <a:xfrm>
            <a:off x="700025" y="177375"/>
            <a:ext cx="75594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Advantages of LSTM</a:t>
            </a:r>
            <a:endParaRPr sz="3600"/>
          </a:p>
        </p:txBody>
      </p:sp>
      <p:sp>
        <p:nvSpPr>
          <p:cNvPr id="596" name="Google Shape;596;p78"/>
          <p:cNvSpPr txBox="1"/>
          <p:nvPr/>
        </p:nvSpPr>
        <p:spPr>
          <a:xfrm>
            <a:off x="116850" y="1345850"/>
            <a:ext cx="8910300" cy="42792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accent5"/>
              </a:buClr>
              <a:buSzPts val="1300"/>
              <a:buFont typeface="Lexend"/>
              <a:buChar char="●"/>
            </a:pPr>
            <a:r>
              <a:rPr b="1" lang="en" sz="1300">
                <a:solidFill>
                  <a:schemeClr val="accent5"/>
                </a:solidFill>
                <a:latin typeface="Lexend"/>
                <a:ea typeface="Lexend"/>
                <a:cs typeface="Lexend"/>
                <a:sym typeface="Lexend"/>
              </a:rPr>
              <a:t>Vanishing Gradient Problem: LSTMs address the vanishing gradient problem, which is common in vanilla recurrent neural networks (RNNs). The forget gate in LSTM cells allows them to retain information over many time steps without degradation, making them more effective in training and handling long sequences.</a:t>
            </a:r>
            <a:endParaRPr b="1" sz="1300">
              <a:solidFill>
                <a:schemeClr val="accent5"/>
              </a:solidFill>
              <a:latin typeface="Lexend"/>
              <a:ea typeface="Lexend"/>
              <a:cs typeface="Lexend"/>
              <a:sym typeface="Lexend"/>
            </a:endParaRPr>
          </a:p>
          <a:p>
            <a:pPr indent="0" lvl="0" marL="457200" rtl="0" algn="l">
              <a:lnSpc>
                <a:spcPct val="115000"/>
              </a:lnSpc>
              <a:spcBef>
                <a:spcPts val="0"/>
              </a:spcBef>
              <a:spcAft>
                <a:spcPts val="0"/>
              </a:spcAft>
              <a:buNone/>
            </a:pPr>
            <a:r>
              <a:t/>
            </a:r>
            <a:endParaRPr b="1" sz="1300">
              <a:solidFill>
                <a:schemeClr val="accent5"/>
              </a:solidFill>
              <a:latin typeface="Lexend"/>
              <a:ea typeface="Lexend"/>
              <a:cs typeface="Lexend"/>
              <a:sym typeface="Lexend"/>
            </a:endParaRPr>
          </a:p>
          <a:p>
            <a:pPr indent="-311150" lvl="0" marL="457200" rtl="0" algn="l">
              <a:lnSpc>
                <a:spcPct val="115000"/>
              </a:lnSpc>
              <a:spcBef>
                <a:spcPts val="0"/>
              </a:spcBef>
              <a:spcAft>
                <a:spcPts val="0"/>
              </a:spcAft>
              <a:buClr>
                <a:schemeClr val="accent5"/>
              </a:buClr>
              <a:buSzPts val="1300"/>
              <a:buFont typeface="Lexend"/>
              <a:buChar char="●"/>
            </a:pPr>
            <a:r>
              <a:rPr b="1" lang="en" sz="1300">
                <a:solidFill>
                  <a:schemeClr val="accent5"/>
                </a:solidFill>
                <a:latin typeface="Lexend"/>
                <a:ea typeface="Lexend"/>
                <a:cs typeface="Lexend"/>
                <a:sym typeface="Lexend"/>
              </a:rPr>
              <a:t>Transfer Learning: Pre-trained LSTM models can be fine-tuned for specific tasks, allowing for transfer learning. This is beneficial for reducing the amount of labeled data needed for a new task.</a:t>
            </a:r>
            <a:endParaRPr b="1" sz="1300">
              <a:solidFill>
                <a:schemeClr val="accent5"/>
              </a:solidFill>
              <a:latin typeface="Lexend"/>
              <a:ea typeface="Lexend"/>
              <a:cs typeface="Lexend"/>
              <a:sym typeface="Lexend"/>
            </a:endParaRPr>
          </a:p>
          <a:p>
            <a:pPr indent="0" lvl="0" marL="457200" rtl="0" algn="l">
              <a:lnSpc>
                <a:spcPct val="115000"/>
              </a:lnSpc>
              <a:spcBef>
                <a:spcPts val="0"/>
              </a:spcBef>
              <a:spcAft>
                <a:spcPts val="0"/>
              </a:spcAft>
              <a:buNone/>
            </a:pPr>
            <a:r>
              <a:t/>
            </a:r>
            <a:endParaRPr b="1" sz="1300">
              <a:solidFill>
                <a:schemeClr val="accent5"/>
              </a:solidFill>
              <a:latin typeface="Lexend"/>
              <a:ea typeface="Lexend"/>
              <a:cs typeface="Lexend"/>
              <a:sym typeface="Lexend"/>
            </a:endParaRPr>
          </a:p>
          <a:p>
            <a:pPr indent="-311150" lvl="0" marL="457200" rtl="0" algn="l">
              <a:lnSpc>
                <a:spcPct val="115000"/>
              </a:lnSpc>
              <a:spcBef>
                <a:spcPts val="0"/>
              </a:spcBef>
              <a:spcAft>
                <a:spcPts val="0"/>
              </a:spcAft>
              <a:buClr>
                <a:schemeClr val="accent5"/>
              </a:buClr>
              <a:buSzPts val="1300"/>
              <a:buFont typeface="Lexend"/>
              <a:buChar char="●"/>
            </a:pPr>
            <a:r>
              <a:rPr b="1" lang="en" sz="1300">
                <a:solidFill>
                  <a:schemeClr val="accent5"/>
                </a:solidFill>
                <a:latin typeface="Lexend"/>
                <a:ea typeface="Lexend"/>
                <a:cs typeface="Lexend"/>
                <a:sym typeface="Lexend"/>
              </a:rPr>
              <a:t>Robust to Noise: LSTMs are robust to noisy data and can handle missing values in sequences. This makes them valuable for real-world data, which often contains irregularities.</a:t>
            </a:r>
            <a:endParaRPr b="1" sz="1300">
              <a:solidFill>
                <a:schemeClr val="accent5"/>
              </a:solidFill>
              <a:latin typeface="Lexend"/>
              <a:ea typeface="Lexend"/>
              <a:cs typeface="Lexend"/>
              <a:sym typeface="Lexend"/>
            </a:endParaRPr>
          </a:p>
          <a:p>
            <a:pPr indent="0" lvl="0" marL="0" rtl="0" algn="l">
              <a:lnSpc>
                <a:spcPct val="115000"/>
              </a:lnSpc>
              <a:spcBef>
                <a:spcPts val="0"/>
              </a:spcBef>
              <a:spcAft>
                <a:spcPts val="0"/>
              </a:spcAft>
              <a:buNone/>
            </a:pPr>
            <a:r>
              <a:t/>
            </a:r>
            <a:endParaRPr b="1" sz="1300">
              <a:solidFill>
                <a:schemeClr val="accent5"/>
              </a:solidFill>
              <a:latin typeface="Lexend"/>
              <a:ea typeface="Lexend"/>
              <a:cs typeface="Lexend"/>
              <a:sym typeface="Lexend"/>
            </a:endParaRPr>
          </a:p>
          <a:p>
            <a:pPr indent="-311150" lvl="0" marL="457200" rtl="0" algn="l">
              <a:lnSpc>
                <a:spcPct val="115000"/>
              </a:lnSpc>
              <a:spcBef>
                <a:spcPts val="0"/>
              </a:spcBef>
              <a:spcAft>
                <a:spcPts val="0"/>
              </a:spcAft>
              <a:buClr>
                <a:schemeClr val="accent5"/>
              </a:buClr>
              <a:buSzPts val="1300"/>
              <a:buFont typeface="Lexend"/>
              <a:buChar char="●"/>
            </a:pPr>
            <a:r>
              <a:rPr b="1" lang="en" sz="1300">
                <a:solidFill>
                  <a:schemeClr val="accent5"/>
                </a:solidFill>
                <a:latin typeface="Lexend"/>
                <a:ea typeface="Lexend"/>
                <a:cs typeface="Lexend"/>
                <a:sym typeface="Lexend"/>
              </a:rPr>
              <a:t>Continual Learning: LSTMs can be updated with new data incrementally, which is essential for applications with constantly evolving data, such as stock price prediction or personal assistants.</a:t>
            </a:r>
            <a:endParaRPr b="1" sz="1300">
              <a:solidFill>
                <a:schemeClr val="accent5"/>
              </a:solidFill>
              <a:latin typeface="Lexend"/>
              <a:ea typeface="Lexend"/>
              <a:cs typeface="Lexend"/>
              <a:sym typeface="Lexend"/>
            </a:endParaRPr>
          </a:p>
          <a:p>
            <a:pPr indent="0" lvl="0" marL="0" rtl="0" algn="l">
              <a:lnSpc>
                <a:spcPct val="115000"/>
              </a:lnSpc>
              <a:spcBef>
                <a:spcPts val="0"/>
              </a:spcBef>
              <a:spcAft>
                <a:spcPts val="0"/>
              </a:spcAft>
              <a:buNone/>
            </a:pPr>
            <a:r>
              <a:t/>
            </a:r>
            <a:endParaRPr b="1" sz="1300">
              <a:solidFill>
                <a:schemeClr val="accent5"/>
              </a:solidFill>
              <a:latin typeface="Lexend"/>
              <a:ea typeface="Lexend"/>
              <a:cs typeface="Lexend"/>
              <a:sym typeface="Lexen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79"/>
          <p:cNvSpPr txBox="1"/>
          <p:nvPr>
            <p:ph type="title"/>
          </p:nvPr>
        </p:nvSpPr>
        <p:spPr>
          <a:xfrm>
            <a:off x="3701450" y="2637175"/>
            <a:ext cx="5272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Implementation</a:t>
            </a:r>
            <a:endParaRPr b="1"/>
          </a:p>
        </p:txBody>
      </p:sp>
      <p:sp>
        <p:nvSpPr>
          <p:cNvPr id="602" name="Google Shape;602;p79"/>
          <p:cNvSpPr txBox="1"/>
          <p:nvPr>
            <p:ph idx="2" type="title"/>
          </p:nvPr>
        </p:nvSpPr>
        <p:spPr>
          <a:xfrm>
            <a:off x="5458525" y="1664525"/>
            <a:ext cx="1698900" cy="9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08</a:t>
            </a:r>
            <a:endParaRPr/>
          </a:p>
        </p:txBody>
      </p:sp>
      <p:sp>
        <p:nvSpPr>
          <p:cNvPr id="603" name="Google Shape;603;p79"/>
          <p:cNvSpPr/>
          <p:nvPr/>
        </p:nvSpPr>
        <p:spPr>
          <a:xfrm>
            <a:off x="8200075" y="539500"/>
            <a:ext cx="461400" cy="461400"/>
          </a:xfrm>
          <a:prstGeom prst="ellipse">
            <a:avLst/>
          </a:prstGeom>
          <a:solidFill>
            <a:srgbClr val="E76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79"/>
          <p:cNvSpPr/>
          <p:nvPr/>
        </p:nvSpPr>
        <p:spPr>
          <a:xfrm>
            <a:off x="3820500" y="3430525"/>
            <a:ext cx="954000" cy="954300"/>
          </a:xfrm>
          <a:prstGeom prst="ellipse">
            <a:avLst/>
          </a:prstGeom>
          <a:solidFill>
            <a:srgbClr val="EB8F8B">
              <a:alpha val="74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05" name="Google Shape;605;p79"/>
          <p:cNvPicPr preferRelativeResize="0"/>
          <p:nvPr>
            <p:ph idx="3" type="pic"/>
          </p:nvPr>
        </p:nvPicPr>
        <p:blipFill rotWithShape="1">
          <a:blip r:embed="rId3">
            <a:alphaModFix/>
          </a:blip>
          <a:srcRect b="0" l="10228" r="10236" t="0"/>
          <a:stretch/>
        </p:blipFill>
        <p:spPr>
          <a:xfrm>
            <a:off x="-154675" y="539500"/>
            <a:ext cx="3556500" cy="4064400"/>
          </a:xfrm>
          <a:prstGeom prst="rect">
            <a:avLst/>
          </a:prstGeom>
        </p:spPr>
      </p:pic>
      <p:sp>
        <p:nvSpPr>
          <p:cNvPr id="606" name="Google Shape;606;p79"/>
          <p:cNvSpPr/>
          <p:nvPr/>
        </p:nvSpPr>
        <p:spPr>
          <a:xfrm>
            <a:off x="2704575" y="138088"/>
            <a:ext cx="173100" cy="862800"/>
          </a:xfrm>
          <a:prstGeom prst="rect">
            <a:avLst/>
          </a:prstGeom>
          <a:solidFill>
            <a:srgbClr val="FACD77">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79"/>
          <p:cNvSpPr/>
          <p:nvPr/>
        </p:nvSpPr>
        <p:spPr>
          <a:xfrm>
            <a:off x="618600" y="3948088"/>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79"/>
          <p:cNvSpPr/>
          <p:nvPr/>
        </p:nvSpPr>
        <p:spPr>
          <a:xfrm>
            <a:off x="4457525" y="231150"/>
            <a:ext cx="378300" cy="378300"/>
          </a:xfrm>
          <a:prstGeom prst="pie">
            <a:avLst>
              <a:gd fmla="val 0" name="adj1"/>
              <a:gd fmla="val 10754738"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pic>
        <p:nvPicPr>
          <p:cNvPr id="613" name="Google Shape;613;p80"/>
          <p:cNvPicPr preferRelativeResize="0"/>
          <p:nvPr/>
        </p:nvPicPr>
        <p:blipFill>
          <a:blip r:embed="rId3">
            <a:alphaModFix/>
          </a:blip>
          <a:stretch>
            <a:fillRect/>
          </a:stretch>
        </p:blipFill>
        <p:spPr>
          <a:xfrm>
            <a:off x="0" y="137163"/>
            <a:ext cx="9144000" cy="4869178"/>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81"/>
          <p:cNvSpPr txBox="1"/>
          <p:nvPr>
            <p:ph type="title"/>
          </p:nvPr>
        </p:nvSpPr>
        <p:spPr>
          <a:xfrm>
            <a:off x="720000" y="445025"/>
            <a:ext cx="75468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r>
              <a:rPr lang="en" sz="1200"/>
              <a:t>[A][B]</a:t>
            </a:r>
            <a:endParaRPr/>
          </a:p>
        </p:txBody>
      </p:sp>
      <p:sp>
        <p:nvSpPr>
          <p:cNvPr id="619" name="Google Shape;619;p81"/>
          <p:cNvSpPr txBox="1"/>
          <p:nvPr>
            <p:ph idx="1" type="subTitle"/>
          </p:nvPr>
        </p:nvSpPr>
        <p:spPr>
          <a:xfrm>
            <a:off x="720000" y="1388200"/>
            <a:ext cx="7443300" cy="3136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Lexend"/>
              <a:buAutoNum type="arabicPeriod"/>
            </a:pPr>
            <a:r>
              <a:rPr b="1" lang="en"/>
              <a:t>Platform : </a:t>
            </a:r>
            <a:r>
              <a:rPr lang="en"/>
              <a:t>This section outlines the tools and libraries used in our machine learning project, focusing on audio-based stress detection using the extended-DAIC WOZ dataset.</a:t>
            </a:r>
            <a:endParaRPr/>
          </a:p>
          <a:p>
            <a:pPr indent="-311150" lvl="0" marL="914400" rtl="0" algn="l">
              <a:spcBef>
                <a:spcPts val="0"/>
              </a:spcBef>
              <a:spcAft>
                <a:spcPts val="0"/>
              </a:spcAft>
              <a:buSzPts val="1300"/>
              <a:buChar char="●"/>
            </a:pPr>
            <a:r>
              <a:rPr lang="en"/>
              <a:t>scikit-learn (sklearn)                                                                                              </a:t>
            </a:r>
            <a:r>
              <a:rPr b="1" lang="en"/>
              <a:t>train_test_split from sklearn.model_selection: </a:t>
            </a:r>
            <a:r>
              <a:rPr lang="en"/>
              <a:t>This function plays a fundamental role in supervised machine learning by splitting the   dataset into training and testing sets, ensuring model evaluation.                                         </a:t>
            </a:r>
            <a:r>
              <a:rPr b="1" lang="en"/>
              <a:t>LabelEncoder from sklearn. preprocessing:</a:t>
            </a:r>
            <a:r>
              <a:rPr lang="en"/>
              <a:t> The LabelEncoder is employed to encode categorical labels as integers, a crucial step in making data compatible with machine learning algorithms.                                            </a:t>
            </a:r>
            <a:r>
              <a:rPr b="1" lang="en"/>
              <a:t>confusion_matrix from sklearn. metrics: </a:t>
            </a:r>
            <a:r>
              <a:rPr lang="en"/>
              <a:t>This function helps assess the performance of classification models by tabulating true positives, true negatives, false positives, and false negatives.                                        </a:t>
            </a:r>
            <a:r>
              <a:rPr b="1" lang="en"/>
              <a:t>classification_report from sklearn. metrics: </a:t>
            </a:r>
            <a:r>
              <a:rPr lang="en"/>
              <a:t>The classification_report function generates a comprehensive report with precision, recall, F1- score, and support metrics, providing a holistic view of model performance.</a:t>
            </a:r>
            <a:endParaRPr/>
          </a:p>
        </p:txBody>
      </p:sp>
      <p:sp>
        <p:nvSpPr>
          <p:cNvPr id="620" name="Google Shape;620;p81"/>
          <p:cNvSpPr/>
          <p:nvPr/>
        </p:nvSpPr>
        <p:spPr>
          <a:xfrm>
            <a:off x="601550" y="4146200"/>
            <a:ext cx="378300" cy="378300"/>
          </a:xfrm>
          <a:prstGeom prst="pie">
            <a:avLst>
              <a:gd fmla="val 0" name="adj1"/>
              <a:gd fmla="val 10754738"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82"/>
          <p:cNvSpPr txBox="1"/>
          <p:nvPr>
            <p:ph type="title"/>
          </p:nvPr>
        </p:nvSpPr>
        <p:spPr>
          <a:xfrm>
            <a:off x="720000" y="445025"/>
            <a:ext cx="75468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r>
              <a:rPr lang="en" sz="1200"/>
              <a:t>[1]</a:t>
            </a:r>
            <a:endParaRPr/>
          </a:p>
        </p:txBody>
      </p:sp>
      <p:sp>
        <p:nvSpPr>
          <p:cNvPr id="626" name="Google Shape;626;p82"/>
          <p:cNvSpPr txBox="1"/>
          <p:nvPr>
            <p:ph idx="1" type="subTitle"/>
          </p:nvPr>
        </p:nvSpPr>
        <p:spPr>
          <a:xfrm>
            <a:off x="720000" y="1044625"/>
            <a:ext cx="7443300" cy="366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11150" lvl="0" marL="914400" rtl="0" algn="l">
              <a:spcBef>
                <a:spcPts val="1000"/>
              </a:spcBef>
              <a:spcAft>
                <a:spcPts val="0"/>
              </a:spcAft>
              <a:buSzPts val="1300"/>
              <a:buChar char="●"/>
            </a:pPr>
            <a:r>
              <a:rPr lang="en"/>
              <a:t>TensorFlow (tensorflow)                                                                                             </a:t>
            </a:r>
            <a:r>
              <a:rPr b="1" lang="en"/>
              <a:t>Sequential from tensorflow. keras. models: </a:t>
            </a:r>
            <a:r>
              <a:rPr lang="en"/>
              <a:t>The Sequential class is integral for building sequential neural network models, allowing the stacking of layers in a linear fashion.                                                                                                                                         </a:t>
            </a:r>
            <a:r>
              <a:rPr b="1" lang="en"/>
              <a:t>Dense, Dropout, LSTM, Flatten, Conv1D, MaxPooling1D from tensorflow. keras. layers:</a:t>
            </a:r>
            <a:r>
              <a:rPr lang="en"/>
              <a:t>These layers are essential for constructing neural network architectures. Dense represents fully connected layers, Dropout helps in mitigating overfitting, LSTM is used for recurrent neural networks, and Conv1D and MaxPooling1D are key components in 1D convolutional neural networks.</a:t>
            </a:r>
            <a:endParaRPr/>
          </a:p>
          <a:p>
            <a:pPr indent="-311150" lvl="0" marL="914400" rtl="0" algn="l">
              <a:spcBef>
                <a:spcPts val="0"/>
              </a:spcBef>
              <a:spcAft>
                <a:spcPts val="0"/>
              </a:spcAft>
              <a:buSzPts val="1300"/>
              <a:buChar char="●"/>
            </a:pPr>
            <a:r>
              <a:rPr lang="en"/>
              <a:t>Google Colab (google. colab)                                                                                             </a:t>
            </a:r>
            <a:r>
              <a:rPr b="1" lang="en"/>
              <a:t>drive from google. colab: </a:t>
            </a:r>
            <a:r>
              <a:rPr lang="en"/>
              <a:t>The drive module is utilized to interact with Google Drive within a Google Colab environment, simplifying data storage and retrieval in collaborative online settings.</a:t>
            </a:r>
            <a:r>
              <a:rPr b="1" lang="en"/>
              <a:t>                                                                             GPU used for training: </a:t>
            </a:r>
            <a:r>
              <a:rPr lang="en"/>
              <a:t>It’s noteworthy that the project benefited from the GPU (Tesla K80) available in the Google Colab environment, enhancing the efficiency of computations.</a:t>
            </a:r>
            <a:endParaRPr/>
          </a:p>
        </p:txBody>
      </p:sp>
      <p:sp>
        <p:nvSpPr>
          <p:cNvPr id="627" name="Google Shape;627;p82"/>
          <p:cNvSpPr/>
          <p:nvPr/>
        </p:nvSpPr>
        <p:spPr>
          <a:xfrm>
            <a:off x="601550" y="4146200"/>
            <a:ext cx="378300" cy="378300"/>
          </a:xfrm>
          <a:prstGeom prst="pie">
            <a:avLst>
              <a:gd fmla="val 0" name="adj1"/>
              <a:gd fmla="val 10754738"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83"/>
          <p:cNvSpPr txBox="1"/>
          <p:nvPr>
            <p:ph type="title"/>
          </p:nvPr>
        </p:nvSpPr>
        <p:spPr>
          <a:xfrm>
            <a:off x="720000" y="445025"/>
            <a:ext cx="75468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a:p>
        </p:txBody>
      </p:sp>
      <p:sp>
        <p:nvSpPr>
          <p:cNvPr id="633" name="Google Shape;633;p83"/>
          <p:cNvSpPr txBox="1"/>
          <p:nvPr>
            <p:ph idx="1" type="subTitle"/>
          </p:nvPr>
        </p:nvSpPr>
        <p:spPr>
          <a:xfrm>
            <a:off x="720000" y="1159600"/>
            <a:ext cx="7443300" cy="3136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Lexend"/>
              <a:buAutoNum type="arabicPeriod" startAt="2"/>
            </a:pPr>
            <a:r>
              <a:rPr b="1" lang="en"/>
              <a:t>Working                                                                                                                                   1. Data Preparation                                                                                                             -  Define Main Folder                                                                                                                   -  File Paths and Label Names                                                                                                                     -  Loop for File Paths and Labels                                                                                                                                                            -  Create DataFrames                                                                                                 -  Display Data                                                                                                                 -  Label Distribution</a:t>
            </a:r>
            <a:endParaRPr b="1"/>
          </a:p>
          <a:p>
            <a:pPr indent="0" lvl="0" marL="457200" rtl="0" algn="l">
              <a:spcBef>
                <a:spcPts val="1000"/>
              </a:spcBef>
              <a:spcAft>
                <a:spcPts val="0"/>
              </a:spcAft>
              <a:buNone/>
            </a:pPr>
            <a:r>
              <a:rPr b="1" lang="en"/>
              <a:t>2. Audio Preprocessing Functions                                                                                -  Function: trimm                                                                                                        -  Function: pitch. </a:t>
            </a:r>
            <a:endParaRPr b="1"/>
          </a:p>
          <a:p>
            <a:pPr indent="0" lvl="0" marL="457200" rtl="0" algn="l">
              <a:spcBef>
                <a:spcPts val="1000"/>
              </a:spcBef>
              <a:spcAft>
                <a:spcPts val="0"/>
              </a:spcAft>
              <a:buNone/>
            </a:pPr>
            <a:r>
              <a:rPr b="1" lang="en"/>
              <a:t>3. Feature Extraction Functions                                                                                      -  Function extract_features Define the extract_feature function</a:t>
            </a:r>
            <a:endParaRPr b="1"/>
          </a:p>
          <a:p>
            <a:pPr indent="0" lvl="0" marL="457200" rtl="0" algn="l">
              <a:spcBef>
                <a:spcPts val="1000"/>
              </a:spcBef>
              <a:spcAft>
                <a:spcPts val="0"/>
              </a:spcAft>
              <a:buNone/>
            </a:pPr>
            <a:r>
              <a:rPr b="1" lang="en"/>
              <a:t>4. Data Loading Functions                                                                                           -Function: load Data                                                                                                   -Loading DATA</a:t>
            </a:r>
            <a:endParaRPr b="1"/>
          </a:p>
          <a:p>
            <a:pPr indent="0" lvl="0" marL="457200" rtl="0" algn="l">
              <a:spcBef>
                <a:spcPts val="1000"/>
              </a:spcBef>
              <a:spcAft>
                <a:spcPts val="1000"/>
              </a:spcAft>
              <a:buNone/>
            </a:pPr>
            <a:r>
              <a:t/>
            </a:r>
            <a:endParaRPr b="1"/>
          </a:p>
        </p:txBody>
      </p:sp>
      <p:sp>
        <p:nvSpPr>
          <p:cNvPr id="634" name="Google Shape;634;p83"/>
          <p:cNvSpPr/>
          <p:nvPr/>
        </p:nvSpPr>
        <p:spPr>
          <a:xfrm>
            <a:off x="601550" y="4146200"/>
            <a:ext cx="378300" cy="378300"/>
          </a:xfrm>
          <a:prstGeom prst="pie">
            <a:avLst>
              <a:gd fmla="val 0" name="adj1"/>
              <a:gd fmla="val 10754738"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84"/>
          <p:cNvSpPr txBox="1"/>
          <p:nvPr>
            <p:ph type="title"/>
          </p:nvPr>
        </p:nvSpPr>
        <p:spPr>
          <a:xfrm>
            <a:off x="720000" y="445025"/>
            <a:ext cx="75468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a:p>
        </p:txBody>
      </p:sp>
      <p:sp>
        <p:nvSpPr>
          <p:cNvPr id="640" name="Google Shape;640;p84"/>
          <p:cNvSpPr txBox="1"/>
          <p:nvPr>
            <p:ph idx="1" type="subTitle"/>
          </p:nvPr>
        </p:nvSpPr>
        <p:spPr>
          <a:xfrm>
            <a:off x="720000" y="1312000"/>
            <a:ext cx="7443300" cy="3136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Lexend"/>
              <a:buAutoNum type="arabicPeriod" startAt="2"/>
            </a:pPr>
            <a:r>
              <a:rPr b="1" lang="en"/>
              <a:t>Working                                                                                                                                   5. DataFrame Creation for Features                                                                                -  X_train DataFrame</a:t>
            </a:r>
            <a:endParaRPr b="1"/>
          </a:p>
          <a:p>
            <a:pPr indent="0" lvl="0" marL="457200" rtl="0" algn="l">
              <a:spcBef>
                <a:spcPts val="1000"/>
              </a:spcBef>
              <a:spcAft>
                <a:spcPts val="0"/>
              </a:spcAft>
              <a:buNone/>
            </a:pPr>
            <a:r>
              <a:rPr b="1" lang="en"/>
              <a:t>6. DataFrame Creation for Labels                                                                                                    -  y_train DataFrame</a:t>
            </a:r>
            <a:endParaRPr b="1"/>
          </a:p>
          <a:p>
            <a:pPr indent="0" lvl="0" marL="457200" rtl="0" algn="l">
              <a:spcBef>
                <a:spcPts val="1000"/>
              </a:spcBef>
              <a:spcAft>
                <a:spcPts val="0"/>
              </a:spcAft>
              <a:buNone/>
            </a:pPr>
            <a:r>
              <a:rPr b="1" lang="en"/>
              <a:t>7. Label Encoding                                                                                                    -  LabelEncoder</a:t>
            </a:r>
            <a:endParaRPr b="1"/>
          </a:p>
          <a:p>
            <a:pPr indent="0" lvl="0" marL="457200" rtl="0" algn="l">
              <a:spcBef>
                <a:spcPts val="1000"/>
              </a:spcBef>
              <a:spcAft>
                <a:spcPts val="0"/>
              </a:spcAft>
              <a:buNone/>
            </a:pPr>
            <a:r>
              <a:rPr b="1" lang="en"/>
              <a:t>8. Conversion to NumPy Arrays                                                                                      -  Label Arrays                                                                                                                     -  Shape of Label Arrays</a:t>
            </a:r>
            <a:endParaRPr b="1"/>
          </a:p>
          <a:p>
            <a:pPr indent="0" lvl="0" marL="457200" rtl="0" algn="l">
              <a:spcBef>
                <a:spcPts val="1000"/>
              </a:spcBef>
              <a:spcAft>
                <a:spcPts val="0"/>
              </a:spcAft>
              <a:buNone/>
            </a:pPr>
            <a:r>
              <a:rPr b="1" lang="en"/>
              <a:t>9. List of Observed Emotions                                                                                    -  observedEmotions is defined as a list containing ’Distressed’ and ’Stressed’.</a:t>
            </a:r>
            <a:endParaRPr b="1"/>
          </a:p>
          <a:p>
            <a:pPr indent="-311150" lvl="0" marL="457200" rtl="0" algn="l">
              <a:spcBef>
                <a:spcPts val="1000"/>
              </a:spcBef>
              <a:spcAft>
                <a:spcPts val="0"/>
              </a:spcAft>
              <a:buSzPts val="1300"/>
              <a:buAutoNum type="arabicPeriod" startAt="2"/>
            </a:pPr>
            <a:r>
              <a:t/>
            </a:r>
            <a:endParaRPr b="1"/>
          </a:p>
          <a:p>
            <a:pPr indent="0" lvl="0" marL="457200" rtl="0" algn="l">
              <a:spcBef>
                <a:spcPts val="1000"/>
              </a:spcBef>
              <a:spcAft>
                <a:spcPts val="1000"/>
              </a:spcAft>
              <a:buNone/>
            </a:pPr>
            <a:r>
              <a:t/>
            </a:r>
            <a:endParaRPr b="1"/>
          </a:p>
        </p:txBody>
      </p:sp>
      <p:sp>
        <p:nvSpPr>
          <p:cNvPr id="641" name="Google Shape;641;p84"/>
          <p:cNvSpPr/>
          <p:nvPr/>
        </p:nvSpPr>
        <p:spPr>
          <a:xfrm>
            <a:off x="601550" y="4146200"/>
            <a:ext cx="378300" cy="378300"/>
          </a:xfrm>
          <a:prstGeom prst="pie">
            <a:avLst>
              <a:gd fmla="val 0" name="adj1"/>
              <a:gd fmla="val 10754738"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85"/>
          <p:cNvSpPr txBox="1"/>
          <p:nvPr>
            <p:ph type="title"/>
          </p:nvPr>
        </p:nvSpPr>
        <p:spPr>
          <a:xfrm>
            <a:off x="720000" y="445025"/>
            <a:ext cx="75468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a:p>
        </p:txBody>
      </p:sp>
      <p:sp>
        <p:nvSpPr>
          <p:cNvPr id="647" name="Google Shape;647;p85"/>
          <p:cNvSpPr txBox="1"/>
          <p:nvPr>
            <p:ph idx="1" type="subTitle"/>
          </p:nvPr>
        </p:nvSpPr>
        <p:spPr>
          <a:xfrm>
            <a:off x="720000" y="1312000"/>
            <a:ext cx="7443300" cy="3136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Lexend"/>
              <a:buAutoNum type="arabicPeriod" startAt="2"/>
            </a:pPr>
            <a:r>
              <a:rPr b="1" lang="en"/>
              <a:t>Working                                                                                                                                   10. Deep Learning Model with Dense Layers (modelDNN)                                            -  Model Definition                                                                                                            -  Model Compilation                                                                                                  -  Summary of the Model                                                                                                  -  Display summary of modelDNN                                                                                              -  Model Training                                                                                                       -  Plotting Training History                                                                                           -  Confusion Matrix                                                                                                        -  Classification Report</a:t>
            </a:r>
            <a:endParaRPr b="1"/>
          </a:p>
          <a:p>
            <a:pPr indent="0" lvl="0" marL="457200" rtl="0" algn="l">
              <a:spcBef>
                <a:spcPts val="1000"/>
              </a:spcBef>
              <a:spcAft>
                <a:spcPts val="0"/>
              </a:spcAft>
              <a:buNone/>
            </a:pPr>
            <a:r>
              <a:rPr b="1" lang="en"/>
              <a:t>11. Following similar steps for model with CNN and LSTM layers.</a:t>
            </a:r>
            <a:endParaRPr b="1"/>
          </a:p>
          <a:p>
            <a:pPr indent="0" lvl="0" marL="457200" rtl="0" algn="l">
              <a:spcBef>
                <a:spcPts val="1000"/>
              </a:spcBef>
              <a:spcAft>
                <a:spcPts val="1000"/>
              </a:spcAft>
              <a:buNone/>
            </a:pPr>
            <a:r>
              <a:t/>
            </a:r>
            <a:endParaRPr b="1"/>
          </a:p>
        </p:txBody>
      </p:sp>
      <p:sp>
        <p:nvSpPr>
          <p:cNvPr id="648" name="Google Shape;648;p85"/>
          <p:cNvSpPr/>
          <p:nvPr/>
        </p:nvSpPr>
        <p:spPr>
          <a:xfrm>
            <a:off x="601550" y="4146200"/>
            <a:ext cx="378300" cy="378300"/>
          </a:xfrm>
          <a:prstGeom prst="pie">
            <a:avLst>
              <a:gd fmla="val 0" name="adj1"/>
              <a:gd fmla="val 10754738"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86"/>
          <p:cNvSpPr txBox="1"/>
          <p:nvPr>
            <p:ph type="title"/>
          </p:nvPr>
        </p:nvSpPr>
        <p:spPr>
          <a:xfrm>
            <a:off x="3594600" y="2299025"/>
            <a:ext cx="5473200" cy="113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GUI</a:t>
            </a:r>
            <a:endParaRPr/>
          </a:p>
          <a:p>
            <a:pPr indent="0" lvl="0" marL="0" rtl="0" algn="r">
              <a:spcBef>
                <a:spcPts val="0"/>
              </a:spcBef>
              <a:spcAft>
                <a:spcPts val="0"/>
              </a:spcAft>
              <a:buNone/>
            </a:pPr>
            <a:r>
              <a:rPr lang="en"/>
              <a:t>Implementation</a:t>
            </a:r>
            <a:endParaRPr/>
          </a:p>
        </p:txBody>
      </p:sp>
      <p:sp>
        <p:nvSpPr>
          <p:cNvPr id="654" name="Google Shape;654;p86"/>
          <p:cNvSpPr/>
          <p:nvPr/>
        </p:nvSpPr>
        <p:spPr>
          <a:xfrm>
            <a:off x="8200075" y="539500"/>
            <a:ext cx="461400" cy="461400"/>
          </a:xfrm>
          <a:prstGeom prst="ellipse">
            <a:avLst/>
          </a:prstGeom>
          <a:solidFill>
            <a:srgbClr val="E76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86"/>
          <p:cNvSpPr/>
          <p:nvPr/>
        </p:nvSpPr>
        <p:spPr>
          <a:xfrm>
            <a:off x="3820500" y="3430525"/>
            <a:ext cx="954000" cy="954300"/>
          </a:xfrm>
          <a:prstGeom prst="ellipse">
            <a:avLst/>
          </a:prstGeom>
          <a:solidFill>
            <a:srgbClr val="EB8F8B">
              <a:alpha val="74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86"/>
          <p:cNvSpPr/>
          <p:nvPr/>
        </p:nvSpPr>
        <p:spPr>
          <a:xfrm>
            <a:off x="2704575" y="138088"/>
            <a:ext cx="173100" cy="862800"/>
          </a:xfrm>
          <a:prstGeom prst="rect">
            <a:avLst/>
          </a:prstGeom>
          <a:solidFill>
            <a:srgbClr val="FACD77">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86"/>
          <p:cNvSpPr/>
          <p:nvPr/>
        </p:nvSpPr>
        <p:spPr>
          <a:xfrm>
            <a:off x="618600" y="3948088"/>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86"/>
          <p:cNvSpPr/>
          <p:nvPr/>
        </p:nvSpPr>
        <p:spPr>
          <a:xfrm>
            <a:off x="4457525" y="231150"/>
            <a:ext cx="378300" cy="378300"/>
          </a:xfrm>
          <a:prstGeom prst="pie">
            <a:avLst>
              <a:gd fmla="val 0" name="adj1"/>
              <a:gd fmla="val 10754738"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59" name="Google Shape;659;p86"/>
          <p:cNvPicPr preferRelativeResize="0"/>
          <p:nvPr>
            <p:ph idx="2" type="pic"/>
          </p:nvPr>
        </p:nvPicPr>
        <p:blipFill rotWithShape="1">
          <a:blip r:embed="rId3">
            <a:alphaModFix/>
          </a:blip>
          <a:srcRect b="0" l="14002" r="14002" t="0"/>
          <a:stretch/>
        </p:blipFill>
        <p:spPr>
          <a:xfrm>
            <a:off x="0" y="539550"/>
            <a:ext cx="3670800" cy="4064400"/>
          </a:xfrm>
          <a:prstGeom prst="rect">
            <a:avLst/>
          </a:prstGeom>
          <a:noFill/>
          <a:ln>
            <a:noFill/>
          </a:ln>
        </p:spPr>
      </p:pic>
      <p:sp>
        <p:nvSpPr>
          <p:cNvPr id="660" name="Google Shape;660;p86"/>
          <p:cNvSpPr txBox="1"/>
          <p:nvPr>
            <p:ph idx="2" type="title"/>
          </p:nvPr>
        </p:nvSpPr>
        <p:spPr>
          <a:xfrm>
            <a:off x="7305450" y="1326425"/>
            <a:ext cx="1698900" cy="9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09</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type="title"/>
          </p:nvPr>
        </p:nvSpPr>
        <p:spPr>
          <a:xfrm>
            <a:off x="720000" y="445025"/>
            <a:ext cx="7546800" cy="69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sz="1200"/>
          </a:p>
        </p:txBody>
      </p:sp>
      <p:sp>
        <p:nvSpPr>
          <p:cNvPr id="204" name="Google Shape;204;p33"/>
          <p:cNvSpPr/>
          <p:nvPr/>
        </p:nvSpPr>
        <p:spPr>
          <a:xfrm>
            <a:off x="372625" y="3265550"/>
            <a:ext cx="274800" cy="274800"/>
          </a:xfrm>
          <a:prstGeom prst="pie">
            <a:avLst>
              <a:gd fmla="val 0" name="adj1"/>
              <a:gd fmla="val 10945336"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3"/>
          <p:cNvSpPr txBox="1"/>
          <p:nvPr>
            <p:ph idx="1" type="subTitle"/>
          </p:nvPr>
        </p:nvSpPr>
        <p:spPr>
          <a:xfrm>
            <a:off x="716700" y="1223675"/>
            <a:ext cx="7710600" cy="3684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2"/>
              </a:buClr>
              <a:buSzPts val="1400"/>
              <a:buChar char="●"/>
            </a:pPr>
            <a:r>
              <a:rPr lang="en"/>
              <a:t>In this presentation, we delve into the intricate details of this innovative approach, highlighting its potential to enhance our comprehension of stress patterns and provide a foundation for effective stress management strategies. We present a comprehensive analysis of the techniques and architecture, discussing its methodologies, benefits, and the broader implications it holds. Through this exploration, we aim to pave the way for a more holistic and data-driven approach to stress assessment and mitigation.</a:t>
            </a:r>
            <a:endParaRPr/>
          </a:p>
          <a:p>
            <a:pPr indent="-317500" lvl="0" marL="457200" rtl="0" algn="l">
              <a:spcBef>
                <a:spcPts val="1000"/>
              </a:spcBef>
              <a:spcAft>
                <a:spcPts val="1000"/>
              </a:spcAft>
              <a:buClr>
                <a:schemeClr val="dk2"/>
              </a:buClr>
              <a:buSzPts val="1400"/>
              <a:buChar char="●"/>
            </a:pPr>
            <a:r>
              <a:rPr lang="en"/>
              <a:t>The potential impact is profound, revolutionizing stress assessment, enabling early intervention, and ultimately contributing to enhanced well-being. </a:t>
            </a:r>
            <a:endParaRPr/>
          </a:p>
        </p:txBody>
      </p:sp>
      <p:sp>
        <p:nvSpPr>
          <p:cNvPr id="206" name="Google Shape;206;p33"/>
          <p:cNvSpPr txBox="1"/>
          <p:nvPr/>
        </p:nvSpPr>
        <p:spPr>
          <a:xfrm>
            <a:off x="-161350" y="-1613625"/>
            <a:ext cx="3765300" cy="8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Lexend"/>
              <a:ea typeface="Lexend"/>
              <a:cs typeface="Lexend"/>
              <a:sym typeface="Lexen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87"/>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87"/>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87"/>
          <p:cNvSpPr txBox="1"/>
          <p:nvPr>
            <p:ph type="title"/>
          </p:nvPr>
        </p:nvSpPr>
        <p:spPr>
          <a:xfrm>
            <a:off x="720000" y="402150"/>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GUI Implementation</a:t>
            </a:r>
            <a:endParaRPr/>
          </a:p>
        </p:txBody>
      </p:sp>
      <p:pic>
        <p:nvPicPr>
          <p:cNvPr id="668" name="Google Shape;668;p87"/>
          <p:cNvPicPr preferRelativeResize="0"/>
          <p:nvPr/>
        </p:nvPicPr>
        <p:blipFill>
          <a:blip r:embed="rId3">
            <a:alphaModFix/>
          </a:blip>
          <a:stretch>
            <a:fillRect/>
          </a:stretch>
        </p:blipFill>
        <p:spPr>
          <a:xfrm>
            <a:off x="1527275" y="1284725"/>
            <a:ext cx="5680152" cy="30861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88"/>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88"/>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88"/>
          <p:cNvSpPr txBox="1"/>
          <p:nvPr>
            <p:ph type="title"/>
          </p:nvPr>
        </p:nvSpPr>
        <p:spPr>
          <a:xfrm>
            <a:off x="720000" y="402150"/>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GUI Implementation</a:t>
            </a:r>
            <a:endParaRPr/>
          </a:p>
        </p:txBody>
      </p:sp>
      <p:sp>
        <p:nvSpPr>
          <p:cNvPr id="676" name="Google Shape;676;p88"/>
          <p:cNvSpPr txBox="1"/>
          <p:nvPr>
            <p:ph idx="3" type="subTitle"/>
          </p:nvPr>
        </p:nvSpPr>
        <p:spPr>
          <a:xfrm>
            <a:off x="0" y="1492650"/>
            <a:ext cx="4181100" cy="30861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a:solidFill>
                  <a:srgbClr val="F2F2F2"/>
                </a:solidFill>
              </a:rPr>
              <a:t>How does it works?</a:t>
            </a:r>
            <a:endParaRPr>
              <a:solidFill>
                <a:srgbClr val="F2F2F2"/>
              </a:solidFill>
            </a:endParaRPr>
          </a:p>
          <a:p>
            <a:pPr indent="0" lvl="0" marL="457200" rtl="0" algn="l">
              <a:lnSpc>
                <a:spcPct val="115000"/>
              </a:lnSpc>
              <a:spcBef>
                <a:spcPts val="0"/>
              </a:spcBef>
              <a:spcAft>
                <a:spcPts val="0"/>
              </a:spcAft>
              <a:buNone/>
            </a:pPr>
            <a:r>
              <a:t/>
            </a:r>
            <a:endParaRPr>
              <a:solidFill>
                <a:srgbClr val="F2F2F2"/>
              </a:solidFill>
            </a:endParaRPr>
          </a:p>
          <a:p>
            <a:pPr indent="0" lvl="0" marL="457200" rtl="0" algn="l">
              <a:lnSpc>
                <a:spcPct val="115000"/>
              </a:lnSpc>
              <a:spcBef>
                <a:spcPts val="0"/>
              </a:spcBef>
              <a:spcAft>
                <a:spcPts val="0"/>
              </a:spcAft>
              <a:buNone/>
            </a:pPr>
            <a:r>
              <a:t/>
            </a:r>
            <a:endParaRPr>
              <a:solidFill>
                <a:srgbClr val="F2F2F2"/>
              </a:solidFill>
            </a:endParaRPr>
          </a:p>
          <a:p>
            <a:pPr indent="0" lvl="0" marL="457200" rtl="0" algn="l">
              <a:lnSpc>
                <a:spcPct val="115000"/>
              </a:lnSpc>
              <a:spcBef>
                <a:spcPts val="0"/>
              </a:spcBef>
              <a:spcAft>
                <a:spcPts val="0"/>
              </a:spcAft>
              <a:buNone/>
            </a:pPr>
            <a:r>
              <a:rPr lang="en">
                <a:solidFill>
                  <a:srgbClr val="F2F2F2"/>
                </a:solidFill>
              </a:rPr>
              <a:t>We have created a GUI application for our stress detection model which will take audio.wav file as an input</a:t>
            </a:r>
            <a:endParaRPr>
              <a:solidFill>
                <a:srgbClr val="F2F2F2"/>
              </a:solidFill>
            </a:endParaRPr>
          </a:p>
          <a:p>
            <a:pPr indent="0" lvl="0" marL="457200" rtl="0" algn="l">
              <a:lnSpc>
                <a:spcPct val="115000"/>
              </a:lnSpc>
              <a:spcBef>
                <a:spcPts val="0"/>
              </a:spcBef>
              <a:spcAft>
                <a:spcPts val="0"/>
              </a:spcAft>
              <a:buNone/>
            </a:pPr>
            <a:r>
              <a:t/>
            </a:r>
            <a:endParaRPr>
              <a:solidFill>
                <a:srgbClr val="F2F2F2"/>
              </a:solidFill>
            </a:endParaRPr>
          </a:p>
          <a:p>
            <a:pPr indent="0" lvl="0" marL="457200" rtl="0" algn="l">
              <a:lnSpc>
                <a:spcPct val="115000"/>
              </a:lnSpc>
              <a:spcBef>
                <a:spcPts val="0"/>
              </a:spcBef>
              <a:spcAft>
                <a:spcPts val="0"/>
              </a:spcAft>
              <a:buNone/>
            </a:pPr>
            <a:r>
              <a:rPr lang="en">
                <a:solidFill>
                  <a:srgbClr val="F2F2F2"/>
                </a:solidFill>
              </a:rPr>
              <a:t>Our uploaded audio file will be saved in </a:t>
            </a:r>
            <a:endParaRPr>
              <a:solidFill>
                <a:srgbClr val="F2F2F2"/>
              </a:solidFill>
            </a:endParaRPr>
          </a:p>
          <a:p>
            <a:pPr indent="0" lvl="0" marL="457200" rtl="0" algn="l">
              <a:lnSpc>
                <a:spcPct val="115000"/>
              </a:lnSpc>
              <a:spcBef>
                <a:spcPts val="0"/>
              </a:spcBef>
              <a:spcAft>
                <a:spcPts val="0"/>
              </a:spcAft>
              <a:buNone/>
            </a:pPr>
            <a:r>
              <a:rPr lang="en">
                <a:solidFill>
                  <a:srgbClr val="F2F2F2"/>
                </a:solidFill>
              </a:rPr>
              <a:t>our local directory and our model will predict whether the person in the audio file is stressed or not.</a:t>
            </a:r>
            <a:endParaRPr>
              <a:solidFill>
                <a:srgbClr val="F2F2F2"/>
              </a:solidFill>
            </a:endParaRPr>
          </a:p>
        </p:txBody>
      </p:sp>
      <p:pic>
        <p:nvPicPr>
          <p:cNvPr id="677" name="Google Shape;677;p88"/>
          <p:cNvPicPr preferRelativeResize="0"/>
          <p:nvPr/>
        </p:nvPicPr>
        <p:blipFill>
          <a:blip r:embed="rId3">
            <a:alphaModFix/>
          </a:blip>
          <a:stretch>
            <a:fillRect/>
          </a:stretch>
        </p:blipFill>
        <p:spPr>
          <a:xfrm>
            <a:off x="4137750" y="1393225"/>
            <a:ext cx="4747349" cy="2670376"/>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89"/>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89"/>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89"/>
          <p:cNvSpPr txBox="1"/>
          <p:nvPr>
            <p:ph type="title"/>
          </p:nvPr>
        </p:nvSpPr>
        <p:spPr>
          <a:xfrm>
            <a:off x="720000" y="402150"/>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GUI Implementation</a:t>
            </a:r>
            <a:endParaRPr/>
          </a:p>
        </p:txBody>
      </p:sp>
      <p:sp>
        <p:nvSpPr>
          <p:cNvPr id="685" name="Google Shape;685;p89"/>
          <p:cNvSpPr txBox="1"/>
          <p:nvPr>
            <p:ph idx="3" type="subTitle"/>
          </p:nvPr>
        </p:nvSpPr>
        <p:spPr>
          <a:xfrm>
            <a:off x="0" y="1492650"/>
            <a:ext cx="4001100" cy="30861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a:solidFill>
                  <a:srgbClr val="F2F2F2"/>
                </a:solidFill>
              </a:rPr>
              <a:t>How does it works?</a:t>
            </a:r>
            <a:endParaRPr>
              <a:solidFill>
                <a:srgbClr val="F2F2F2"/>
              </a:solidFill>
            </a:endParaRPr>
          </a:p>
          <a:p>
            <a:pPr indent="0" lvl="0" marL="457200" rtl="0" algn="l">
              <a:lnSpc>
                <a:spcPct val="115000"/>
              </a:lnSpc>
              <a:spcBef>
                <a:spcPts val="0"/>
              </a:spcBef>
              <a:spcAft>
                <a:spcPts val="0"/>
              </a:spcAft>
              <a:buNone/>
            </a:pPr>
            <a:r>
              <a:t/>
            </a:r>
            <a:endParaRPr>
              <a:solidFill>
                <a:srgbClr val="F2F2F2"/>
              </a:solidFill>
            </a:endParaRPr>
          </a:p>
          <a:p>
            <a:pPr indent="0" lvl="0" marL="457200" rtl="0" algn="l">
              <a:lnSpc>
                <a:spcPct val="115000"/>
              </a:lnSpc>
              <a:spcBef>
                <a:spcPts val="0"/>
              </a:spcBef>
              <a:spcAft>
                <a:spcPts val="0"/>
              </a:spcAft>
              <a:buNone/>
            </a:pPr>
            <a:r>
              <a:t/>
            </a:r>
            <a:endParaRPr>
              <a:solidFill>
                <a:srgbClr val="F2F2F2"/>
              </a:solidFill>
            </a:endParaRPr>
          </a:p>
          <a:p>
            <a:pPr indent="0" lvl="0" marL="457200" rtl="0" algn="l">
              <a:lnSpc>
                <a:spcPct val="115000"/>
              </a:lnSpc>
              <a:spcBef>
                <a:spcPts val="0"/>
              </a:spcBef>
              <a:spcAft>
                <a:spcPts val="0"/>
              </a:spcAft>
              <a:buNone/>
            </a:pPr>
            <a:r>
              <a:rPr lang="en">
                <a:solidFill>
                  <a:srgbClr val="F2F2F2"/>
                </a:solidFill>
              </a:rPr>
              <a:t>Extraction of a total of 192 features of the </a:t>
            </a:r>
            <a:endParaRPr>
              <a:solidFill>
                <a:srgbClr val="F2F2F2"/>
              </a:solidFill>
            </a:endParaRPr>
          </a:p>
          <a:p>
            <a:pPr indent="0" lvl="0" marL="457200" rtl="0" algn="l">
              <a:lnSpc>
                <a:spcPct val="115000"/>
              </a:lnSpc>
              <a:spcBef>
                <a:spcPts val="0"/>
              </a:spcBef>
              <a:spcAft>
                <a:spcPts val="0"/>
              </a:spcAft>
              <a:buNone/>
            </a:pPr>
            <a:r>
              <a:rPr lang="en">
                <a:solidFill>
                  <a:srgbClr val="F2F2F2"/>
                </a:solidFill>
              </a:rPr>
              <a:t>Audio files. Now these features will be tested and predicted in our model which has already</a:t>
            </a:r>
            <a:endParaRPr>
              <a:solidFill>
                <a:srgbClr val="F2F2F2"/>
              </a:solidFill>
            </a:endParaRPr>
          </a:p>
          <a:p>
            <a:pPr indent="0" lvl="0" marL="457200" rtl="0" algn="l">
              <a:lnSpc>
                <a:spcPct val="115000"/>
              </a:lnSpc>
              <a:spcBef>
                <a:spcPts val="0"/>
              </a:spcBef>
              <a:spcAft>
                <a:spcPts val="0"/>
              </a:spcAft>
              <a:buNone/>
            </a:pPr>
            <a:r>
              <a:rPr lang="en">
                <a:solidFill>
                  <a:srgbClr val="F2F2F2"/>
                </a:solidFill>
              </a:rPr>
              <a:t>Been trained on the diac-WOZ dataset</a:t>
            </a:r>
            <a:endParaRPr>
              <a:solidFill>
                <a:srgbClr val="F2F2F2"/>
              </a:solidFill>
            </a:endParaRPr>
          </a:p>
        </p:txBody>
      </p:sp>
      <p:pic>
        <p:nvPicPr>
          <p:cNvPr id="686" name="Google Shape;686;p89"/>
          <p:cNvPicPr preferRelativeResize="0"/>
          <p:nvPr/>
        </p:nvPicPr>
        <p:blipFill>
          <a:blip r:embed="rId3">
            <a:alphaModFix/>
          </a:blip>
          <a:stretch>
            <a:fillRect/>
          </a:stretch>
        </p:blipFill>
        <p:spPr>
          <a:xfrm>
            <a:off x="4001070" y="1492650"/>
            <a:ext cx="4956130" cy="2787826"/>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90"/>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90"/>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90"/>
          <p:cNvSpPr txBox="1"/>
          <p:nvPr>
            <p:ph type="title"/>
          </p:nvPr>
        </p:nvSpPr>
        <p:spPr>
          <a:xfrm>
            <a:off x="720000" y="402150"/>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GUI Implementation</a:t>
            </a:r>
            <a:endParaRPr/>
          </a:p>
        </p:txBody>
      </p:sp>
      <p:sp>
        <p:nvSpPr>
          <p:cNvPr id="694" name="Google Shape;694;p90"/>
          <p:cNvSpPr txBox="1"/>
          <p:nvPr>
            <p:ph idx="3" type="subTitle"/>
          </p:nvPr>
        </p:nvSpPr>
        <p:spPr>
          <a:xfrm>
            <a:off x="0" y="1492650"/>
            <a:ext cx="4489800" cy="30861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900">
                <a:solidFill>
                  <a:srgbClr val="F2F2F2"/>
                </a:solidFill>
              </a:rPr>
              <a:t>How does it works?</a:t>
            </a:r>
            <a:endParaRPr sz="1900">
              <a:solidFill>
                <a:srgbClr val="F2F2F2"/>
              </a:solidFill>
            </a:endParaRPr>
          </a:p>
          <a:p>
            <a:pPr indent="0" lvl="0" marL="457200" rtl="0" algn="l">
              <a:lnSpc>
                <a:spcPct val="115000"/>
              </a:lnSpc>
              <a:spcBef>
                <a:spcPts val="0"/>
              </a:spcBef>
              <a:spcAft>
                <a:spcPts val="0"/>
              </a:spcAft>
              <a:buNone/>
            </a:pPr>
            <a:r>
              <a:t/>
            </a:r>
            <a:endParaRPr>
              <a:solidFill>
                <a:srgbClr val="F2F2F2"/>
              </a:solidFill>
            </a:endParaRPr>
          </a:p>
          <a:p>
            <a:pPr indent="0" lvl="0" marL="457200" rtl="0" algn="ctr">
              <a:lnSpc>
                <a:spcPct val="115000"/>
              </a:lnSpc>
              <a:spcBef>
                <a:spcPts val="0"/>
              </a:spcBef>
              <a:spcAft>
                <a:spcPts val="0"/>
              </a:spcAft>
              <a:buNone/>
            </a:pPr>
            <a:r>
              <a:rPr lang="en">
                <a:solidFill>
                  <a:srgbClr val="F2F2F2"/>
                </a:solidFill>
              </a:rPr>
              <a:t>Now these features will be trained in our model which has already been trained on the DAIC-WOZ dataset. We have created a dump file using</a:t>
            </a:r>
            <a:r>
              <a:rPr lang="en">
                <a:solidFill>
                  <a:schemeClr val="accent6"/>
                </a:solidFill>
              </a:rPr>
              <a:t> </a:t>
            </a:r>
            <a:r>
              <a:rPr b="1" lang="en" sz="1100">
                <a:solidFill>
                  <a:schemeClr val="accent6"/>
                </a:solidFill>
                <a:latin typeface="Courier New"/>
                <a:ea typeface="Courier New"/>
                <a:cs typeface="Courier New"/>
                <a:sym typeface="Courier New"/>
              </a:rPr>
              <a:t>joblib.dump(modelLSTM, 'model.sav')</a:t>
            </a:r>
            <a:endParaRPr b="1" sz="1100">
              <a:solidFill>
                <a:schemeClr val="accent6"/>
              </a:solidFill>
              <a:latin typeface="Courier New"/>
              <a:ea typeface="Courier New"/>
              <a:cs typeface="Courier New"/>
              <a:sym typeface="Courier New"/>
            </a:endParaRPr>
          </a:p>
          <a:p>
            <a:pPr indent="0" lvl="0" marL="0" rtl="0" algn="ctr">
              <a:lnSpc>
                <a:spcPct val="115000"/>
              </a:lnSpc>
              <a:spcBef>
                <a:spcPts val="0"/>
              </a:spcBef>
              <a:spcAft>
                <a:spcPts val="0"/>
              </a:spcAft>
              <a:buNone/>
            </a:pPr>
            <a:r>
              <a:rPr lang="en">
                <a:solidFill>
                  <a:srgbClr val="F2F2F2"/>
                </a:solidFill>
              </a:rPr>
              <a:t>so that we don’t have to train our model </a:t>
            </a:r>
            <a:r>
              <a:rPr lang="en">
                <a:solidFill>
                  <a:srgbClr val="F2F2F2"/>
                </a:solidFill>
              </a:rPr>
              <a:t>repeatedly</a:t>
            </a:r>
            <a:r>
              <a:rPr lang="en">
                <a:solidFill>
                  <a:srgbClr val="F2F2F2"/>
                </a:solidFill>
              </a:rPr>
              <a:t>.</a:t>
            </a:r>
            <a:endParaRPr>
              <a:solidFill>
                <a:srgbClr val="F2F2F2"/>
              </a:solidFill>
            </a:endParaRPr>
          </a:p>
        </p:txBody>
      </p:sp>
      <p:pic>
        <p:nvPicPr>
          <p:cNvPr id="695" name="Google Shape;695;p90"/>
          <p:cNvPicPr preferRelativeResize="0"/>
          <p:nvPr/>
        </p:nvPicPr>
        <p:blipFill>
          <a:blip r:embed="rId3">
            <a:alphaModFix/>
          </a:blip>
          <a:stretch>
            <a:fillRect/>
          </a:stretch>
        </p:blipFill>
        <p:spPr>
          <a:xfrm>
            <a:off x="5197079" y="1284725"/>
            <a:ext cx="2939596" cy="3086100"/>
          </a:xfrm>
          <a:prstGeom prst="rect">
            <a:avLst/>
          </a:prstGeom>
          <a:noFill/>
          <a:ln>
            <a:noFill/>
          </a:ln>
        </p:spPr>
      </p:pic>
      <p:sp>
        <p:nvSpPr>
          <p:cNvPr id="696" name="Google Shape;696;p90"/>
          <p:cNvSpPr/>
          <p:nvPr/>
        </p:nvSpPr>
        <p:spPr>
          <a:xfrm>
            <a:off x="4697875" y="1821575"/>
            <a:ext cx="651000" cy="1193700"/>
          </a:xfrm>
          <a:prstGeom prst="bentArrow">
            <a:avLst>
              <a:gd fmla="val 25000" name="adj1"/>
              <a:gd fmla="val 25000" name="adj2"/>
              <a:gd fmla="val 25000" name="adj3"/>
              <a:gd fmla="val 43750" name="adj4"/>
            </a:avLst>
          </a:prstGeom>
          <a:solidFill>
            <a:srgbClr val="F2F2F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91"/>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91"/>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91"/>
          <p:cNvSpPr txBox="1"/>
          <p:nvPr>
            <p:ph type="title"/>
          </p:nvPr>
        </p:nvSpPr>
        <p:spPr>
          <a:xfrm>
            <a:off x="720000" y="402150"/>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GUI Implementation</a:t>
            </a:r>
            <a:endParaRPr/>
          </a:p>
        </p:txBody>
      </p:sp>
      <p:sp>
        <p:nvSpPr>
          <p:cNvPr id="704" name="Google Shape;704;p91"/>
          <p:cNvSpPr txBox="1"/>
          <p:nvPr>
            <p:ph idx="3" type="subTitle"/>
          </p:nvPr>
        </p:nvSpPr>
        <p:spPr>
          <a:xfrm>
            <a:off x="0" y="1492650"/>
            <a:ext cx="4489800" cy="30861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a:solidFill>
                  <a:srgbClr val="F2F2F2"/>
                </a:solidFill>
              </a:rPr>
              <a:t>How does it works?</a:t>
            </a:r>
            <a:endParaRPr>
              <a:solidFill>
                <a:srgbClr val="F2F2F2"/>
              </a:solidFill>
            </a:endParaRPr>
          </a:p>
          <a:p>
            <a:pPr indent="0" lvl="0" marL="457200" rtl="0" algn="l">
              <a:lnSpc>
                <a:spcPct val="115000"/>
              </a:lnSpc>
              <a:spcBef>
                <a:spcPts val="0"/>
              </a:spcBef>
              <a:spcAft>
                <a:spcPts val="0"/>
              </a:spcAft>
              <a:buNone/>
            </a:pPr>
            <a:r>
              <a:t/>
            </a:r>
            <a:endParaRPr>
              <a:solidFill>
                <a:srgbClr val="F2F2F2"/>
              </a:solidFill>
            </a:endParaRPr>
          </a:p>
          <a:p>
            <a:pPr indent="0" lvl="0" marL="457200" rtl="0" algn="l">
              <a:lnSpc>
                <a:spcPct val="115000"/>
              </a:lnSpc>
              <a:spcBef>
                <a:spcPts val="0"/>
              </a:spcBef>
              <a:spcAft>
                <a:spcPts val="0"/>
              </a:spcAft>
              <a:buNone/>
            </a:pPr>
            <a:r>
              <a:rPr lang="en">
                <a:solidFill>
                  <a:srgbClr val="F2F2F2"/>
                </a:solidFill>
              </a:rPr>
              <a:t>After going through the model it, the result</a:t>
            </a:r>
            <a:endParaRPr>
              <a:solidFill>
                <a:srgbClr val="F2F2F2"/>
              </a:solidFill>
            </a:endParaRPr>
          </a:p>
          <a:p>
            <a:pPr indent="0" lvl="0" marL="457200" rtl="0" algn="l">
              <a:lnSpc>
                <a:spcPct val="115000"/>
              </a:lnSpc>
              <a:spcBef>
                <a:spcPts val="0"/>
              </a:spcBef>
              <a:spcAft>
                <a:spcPts val="0"/>
              </a:spcAft>
              <a:buNone/>
            </a:pPr>
            <a:r>
              <a:rPr lang="en">
                <a:solidFill>
                  <a:srgbClr val="F2F2F2"/>
                </a:solidFill>
              </a:rPr>
              <a:t>Will be printed whether it is stressed or</a:t>
            </a:r>
            <a:endParaRPr>
              <a:solidFill>
                <a:srgbClr val="F2F2F2"/>
              </a:solidFill>
            </a:endParaRPr>
          </a:p>
          <a:p>
            <a:pPr indent="0" lvl="0" marL="457200" rtl="0" algn="l">
              <a:lnSpc>
                <a:spcPct val="115000"/>
              </a:lnSpc>
              <a:spcBef>
                <a:spcPts val="0"/>
              </a:spcBef>
              <a:spcAft>
                <a:spcPts val="0"/>
              </a:spcAft>
              <a:buNone/>
            </a:pPr>
            <a:r>
              <a:rPr lang="en">
                <a:solidFill>
                  <a:srgbClr val="F2F2F2"/>
                </a:solidFill>
              </a:rPr>
              <a:t>Distressed </a:t>
            </a:r>
            <a:endParaRPr>
              <a:solidFill>
                <a:srgbClr val="F2F2F2"/>
              </a:solidFill>
            </a:endParaRPr>
          </a:p>
        </p:txBody>
      </p:sp>
      <p:pic>
        <p:nvPicPr>
          <p:cNvPr id="705" name="Google Shape;705;p91"/>
          <p:cNvPicPr preferRelativeResize="0"/>
          <p:nvPr/>
        </p:nvPicPr>
        <p:blipFill>
          <a:blip r:embed="rId3">
            <a:alphaModFix/>
          </a:blip>
          <a:stretch>
            <a:fillRect/>
          </a:stretch>
        </p:blipFill>
        <p:spPr>
          <a:xfrm>
            <a:off x="4193050" y="1492650"/>
            <a:ext cx="4713024" cy="2651076"/>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92"/>
          <p:cNvSpPr txBox="1"/>
          <p:nvPr>
            <p:ph type="title"/>
          </p:nvPr>
        </p:nvSpPr>
        <p:spPr>
          <a:xfrm>
            <a:off x="4185175" y="2637175"/>
            <a:ext cx="4245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Results</a:t>
            </a:r>
            <a:endParaRPr b="1"/>
          </a:p>
        </p:txBody>
      </p:sp>
      <p:sp>
        <p:nvSpPr>
          <p:cNvPr id="711" name="Google Shape;711;p92"/>
          <p:cNvSpPr txBox="1"/>
          <p:nvPr>
            <p:ph idx="2" type="title"/>
          </p:nvPr>
        </p:nvSpPr>
        <p:spPr>
          <a:xfrm>
            <a:off x="5458525" y="1664525"/>
            <a:ext cx="1698900" cy="9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a:t>
            </a:r>
            <a:endParaRPr/>
          </a:p>
        </p:txBody>
      </p:sp>
      <p:sp>
        <p:nvSpPr>
          <p:cNvPr id="712" name="Google Shape;712;p92"/>
          <p:cNvSpPr/>
          <p:nvPr/>
        </p:nvSpPr>
        <p:spPr>
          <a:xfrm>
            <a:off x="8200075" y="539500"/>
            <a:ext cx="461400" cy="461400"/>
          </a:xfrm>
          <a:prstGeom prst="ellipse">
            <a:avLst/>
          </a:prstGeom>
          <a:solidFill>
            <a:srgbClr val="E76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92"/>
          <p:cNvSpPr/>
          <p:nvPr/>
        </p:nvSpPr>
        <p:spPr>
          <a:xfrm>
            <a:off x="3820500" y="3430525"/>
            <a:ext cx="954000" cy="954300"/>
          </a:xfrm>
          <a:prstGeom prst="ellipse">
            <a:avLst/>
          </a:prstGeom>
          <a:solidFill>
            <a:srgbClr val="EB8F8B">
              <a:alpha val="74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4" name="Google Shape;714;p92"/>
          <p:cNvPicPr preferRelativeResize="0"/>
          <p:nvPr>
            <p:ph idx="3" type="pic"/>
          </p:nvPr>
        </p:nvPicPr>
        <p:blipFill rotWithShape="1">
          <a:blip r:embed="rId3">
            <a:alphaModFix/>
          </a:blip>
          <a:srcRect b="0" l="6247" r="6247" t="0"/>
          <a:stretch/>
        </p:blipFill>
        <p:spPr>
          <a:xfrm>
            <a:off x="-154675" y="539500"/>
            <a:ext cx="3556500" cy="4064400"/>
          </a:xfrm>
          <a:prstGeom prst="rect">
            <a:avLst/>
          </a:prstGeom>
        </p:spPr>
      </p:pic>
      <p:sp>
        <p:nvSpPr>
          <p:cNvPr id="715" name="Google Shape;715;p92"/>
          <p:cNvSpPr/>
          <p:nvPr/>
        </p:nvSpPr>
        <p:spPr>
          <a:xfrm>
            <a:off x="2704575" y="138088"/>
            <a:ext cx="173100" cy="862800"/>
          </a:xfrm>
          <a:prstGeom prst="rect">
            <a:avLst/>
          </a:prstGeom>
          <a:solidFill>
            <a:srgbClr val="FACD77">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92"/>
          <p:cNvSpPr/>
          <p:nvPr/>
        </p:nvSpPr>
        <p:spPr>
          <a:xfrm>
            <a:off x="618600" y="3948088"/>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92"/>
          <p:cNvSpPr/>
          <p:nvPr/>
        </p:nvSpPr>
        <p:spPr>
          <a:xfrm>
            <a:off x="4457525" y="231150"/>
            <a:ext cx="378300" cy="378300"/>
          </a:xfrm>
          <a:prstGeom prst="pie">
            <a:avLst>
              <a:gd fmla="val 0" name="adj1"/>
              <a:gd fmla="val 10754738"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p93"/>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93"/>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93"/>
          <p:cNvSpPr txBox="1"/>
          <p:nvPr>
            <p:ph type="title"/>
          </p:nvPr>
        </p:nvSpPr>
        <p:spPr>
          <a:xfrm>
            <a:off x="720000" y="4450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t/>
            </a:r>
            <a:endParaRPr/>
          </a:p>
        </p:txBody>
      </p:sp>
      <p:sp>
        <p:nvSpPr>
          <p:cNvPr id="725" name="Google Shape;725;p93"/>
          <p:cNvSpPr txBox="1"/>
          <p:nvPr>
            <p:ph idx="1" type="subTitle"/>
          </p:nvPr>
        </p:nvSpPr>
        <p:spPr>
          <a:xfrm>
            <a:off x="612925" y="1554550"/>
            <a:ext cx="7361700" cy="30255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b="1" lang="en">
                <a:solidFill>
                  <a:schemeClr val="accent5"/>
                </a:solidFill>
              </a:rPr>
              <a:t>The model was trained with a batch size </a:t>
            </a:r>
            <a:endParaRPr b="1">
              <a:solidFill>
                <a:schemeClr val="accent5"/>
              </a:solidFill>
            </a:endParaRPr>
          </a:p>
          <a:p>
            <a:pPr indent="0" lvl="0" marL="457200" rtl="0" algn="l">
              <a:spcBef>
                <a:spcPts val="0"/>
              </a:spcBef>
              <a:spcAft>
                <a:spcPts val="0"/>
              </a:spcAft>
              <a:buNone/>
            </a:pPr>
            <a:r>
              <a:rPr b="1" lang="en">
                <a:solidFill>
                  <a:schemeClr val="accent5"/>
                </a:solidFill>
              </a:rPr>
              <a:t>of 16 and underwent 50 epochs to optimize </a:t>
            </a:r>
            <a:endParaRPr b="1">
              <a:solidFill>
                <a:schemeClr val="accent5"/>
              </a:solidFill>
            </a:endParaRPr>
          </a:p>
          <a:p>
            <a:pPr indent="0" lvl="0" marL="457200" rtl="0" algn="l">
              <a:spcBef>
                <a:spcPts val="0"/>
              </a:spcBef>
              <a:spcAft>
                <a:spcPts val="0"/>
              </a:spcAft>
              <a:buNone/>
            </a:pPr>
            <a:r>
              <a:rPr b="1" lang="en">
                <a:solidFill>
                  <a:schemeClr val="accent5"/>
                </a:solidFill>
              </a:rPr>
              <a:t>its performance. The input data was </a:t>
            </a:r>
            <a:endParaRPr b="1">
              <a:solidFill>
                <a:schemeClr val="accent5"/>
              </a:solidFill>
            </a:endParaRPr>
          </a:p>
          <a:p>
            <a:pPr indent="0" lvl="0" marL="457200" rtl="0" algn="l">
              <a:spcBef>
                <a:spcPts val="0"/>
              </a:spcBef>
              <a:spcAft>
                <a:spcPts val="0"/>
              </a:spcAft>
              <a:buNone/>
            </a:pPr>
            <a:r>
              <a:rPr b="1" lang="en">
                <a:solidFill>
                  <a:schemeClr val="accent5"/>
                </a:solidFill>
              </a:rPr>
              <a:t>represented by 192 features extracted from </a:t>
            </a:r>
            <a:endParaRPr b="1">
              <a:solidFill>
                <a:schemeClr val="accent5"/>
              </a:solidFill>
            </a:endParaRPr>
          </a:p>
          <a:p>
            <a:pPr indent="0" lvl="0" marL="457200" rtl="0" algn="l">
              <a:spcBef>
                <a:spcPts val="0"/>
              </a:spcBef>
              <a:spcAft>
                <a:spcPts val="0"/>
              </a:spcAft>
              <a:buNone/>
            </a:pPr>
            <a:r>
              <a:rPr b="1" lang="en">
                <a:solidFill>
                  <a:schemeClr val="accent5"/>
                </a:solidFill>
              </a:rPr>
              <a:t>the audio files. A validation split of 15% </a:t>
            </a:r>
            <a:endParaRPr b="1">
              <a:solidFill>
                <a:schemeClr val="accent5"/>
              </a:solidFill>
            </a:endParaRPr>
          </a:p>
          <a:p>
            <a:pPr indent="0" lvl="0" marL="457200" rtl="0" algn="l">
              <a:spcBef>
                <a:spcPts val="0"/>
              </a:spcBef>
              <a:spcAft>
                <a:spcPts val="0"/>
              </a:spcAft>
              <a:buNone/>
            </a:pPr>
            <a:r>
              <a:rPr b="1" lang="en">
                <a:solidFill>
                  <a:schemeClr val="accent5"/>
                </a:solidFill>
              </a:rPr>
              <a:t>was employed to assess the model's </a:t>
            </a:r>
            <a:endParaRPr b="1">
              <a:solidFill>
                <a:schemeClr val="accent5"/>
              </a:solidFill>
            </a:endParaRPr>
          </a:p>
          <a:p>
            <a:pPr indent="0" lvl="0" marL="457200" rtl="0" algn="l">
              <a:spcBef>
                <a:spcPts val="0"/>
              </a:spcBef>
              <a:spcAft>
                <a:spcPts val="0"/>
              </a:spcAft>
              <a:buNone/>
            </a:pPr>
            <a:r>
              <a:rPr b="1" lang="en">
                <a:solidFill>
                  <a:schemeClr val="accent5"/>
                </a:solidFill>
              </a:rPr>
              <a:t>performance on unseen data during </a:t>
            </a:r>
            <a:endParaRPr b="1">
              <a:solidFill>
                <a:schemeClr val="accent5"/>
              </a:solidFill>
            </a:endParaRPr>
          </a:p>
          <a:p>
            <a:pPr indent="0" lvl="0" marL="457200" rtl="0" algn="l">
              <a:spcBef>
                <a:spcPts val="0"/>
              </a:spcBef>
              <a:spcAft>
                <a:spcPts val="0"/>
              </a:spcAft>
              <a:buNone/>
            </a:pPr>
            <a:r>
              <a:rPr b="1" lang="en">
                <a:solidFill>
                  <a:schemeClr val="accent5"/>
                </a:solidFill>
              </a:rPr>
              <a:t>training, ensuring its robustness and </a:t>
            </a:r>
            <a:endParaRPr b="1">
              <a:solidFill>
                <a:schemeClr val="accent5"/>
              </a:solidFill>
            </a:endParaRPr>
          </a:p>
          <a:p>
            <a:pPr indent="0" lvl="0" marL="457200" rtl="0" algn="l">
              <a:spcBef>
                <a:spcPts val="0"/>
              </a:spcBef>
              <a:spcAft>
                <a:spcPts val="0"/>
              </a:spcAft>
              <a:buNone/>
            </a:pPr>
            <a:r>
              <a:rPr b="1" lang="en">
                <a:solidFill>
                  <a:schemeClr val="accent5"/>
                </a:solidFill>
              </a:rPr>
              <a:t>preventing overfitting. A verbosity level </a:t>
            </a:r>
            <a:endParaRPr b="1">
              <a:solidFill>
                <a:schemeClr val="accent5"/>
              </a:solidFill>
            </a:endParaRPr>
          </a:p>
          <a:p>
            <a:pPr indent="0" lvl="0" marL="457200" rtl="0" algn="l">
              <a:spcBef>
                <a:spcPts val="0"/>
              </a:spcBef>
              <a:spcAft>
                <a:spcPts val="0"/>
              </a:spcAft>
              <a:buNone/>
            </a:pPr>
            <a:r>
              <a:rPr b="1" lang="en">
                <a:solidFill>
                  <a:schemeClr val="accent5"/>
                </a:solidFill>
              </a:rPr>
              <a:t>of 1 was set, providing concise training </a:t>
            </a:r>
            <a:endParaRPr b="1">
              <a:solidFill>
                <a:schemeClr val="accent5"/>
              </a:solidFill>
            </a:endParaRPr>
          </a:p>
          <a:p>
            <a:pPr indent="0" lvl="0" marL="457200" rtl="0" algn="l">
              <a:spcBef>
                <a:spcPts val="0"/>
              </a:spcBef>
              <a:spcAft>
                <a:spcPts val="0"/>
              </a:spcAft>
              <a:buNone/>
            </a:pPr>
            <a:r>
              <a:rPr b="1" lang="en">
                <a:solidFill>
                  <a:schemeClr val="accent5"/>
                </a:solidFill>
              </a:rPr>
              <a:t>progress updates, which allowed for </a:t>
            </a:r>
            <a:endParaRPr b="1">
              <a:solidFill>
                <a:schemeClr val="accent5"/>
              </a:solidFill>
            </a:endParaRPr>
          </a:p>
          <a:p>
            <a:pPr indent="0" lvl="0" marL="457200" rtl="0" algn="l">
              <a:spcBef>
                <a:spcPts val="0"/>
              </a:spcBef>
              <a:spcAft>
                <a:spcPts val="0"/>
              </a:spcAft>
              <a:buNone/>
            </a:pPr>
            <a:r>
              <a:rPr b="1" lang="en">
                <a:solidFill>
                  <a:schemeClr val="accent5"/>
                </a:solidFill>
              </a:rPr>
              <a:t>efficient monitoring of the model's learning process.</a:t>
            </a:r>
            <a:endParaRPr b="1">
              <a:solidFill>
                <a:schemeClr val="accent5"/>
              </a:solidFill>
            </a:endParaRPr>
          </a:p>
          <a:p>
            <a:pPr indent="0" lvl="0" marL="0" rtl="0" algn="l">
              <a:spcBef>
                <a:spcPts val="0"/>
              </a:spcBef>
              <a:spcAft>
                <a:spcPts val="0"/>
              </a:spcAft>
              <a:buNone/>
            </a:pPr>
            <a:r>
              <a:t/>
            </a:r>
            <a:endParaRPr b="1">
              <a:solidFill>
                <a:schemeClr val="accent5"/>
              </a:solidFill>
            </a:endParaRPr>
          </a:p>
          <a:p>
            <a:pPr indent="0" lvl="0" marL="457200" rtl="0" algn="l">
              <a:spcBef>
                <a:spcPts val="0"/>
              </a:spcBef>
              <a:spcAft>
                <a:spcPts val="0"/>
              </a:spcAft>
              <a:buNone/>
            </a:pPr>
            <a:r>
              <a:t/>
            </a:r>
            <a:endParaRPr b="1">
              <a:solidFill>
                <a:schemeClr val="accent5"/>
              </a:solidFill>
            </a:endParaRPr>
          </a:p>
        </p:txBody>
      </p:sp>
      <p:pic>
        <p:nvPicPr>
          <p:cNvPr id="726" name="Google Shape;726;p93"/>
          <p:cNvPicPr preferRelativeResize="0"/>
          <p:nvPr/>
        </p:nvPicPr>
        <p:blipFill>
          <a:blip r:embed="rId3">
            <a:alphaModFix/>
          </a:blip>
          <a:stretch>
            <a:fillRect/>
          </a:stretch>
        </p:blipFill>
        <p:spPr>
          <a:xfrm>
            <a:off x="5081650" y="1459325"/>
            <a:ext cx="3692825" cy="2410600"/>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0" name="Shape 730"/>
        <p:cNvGrpSpPr/>
        <p:nvPr/>
      </p:nvGrpSpPr>
      <p:grpSpPr>
        <a:xfrm>
          <a:off x="0" y="0"/>
          <a:ext cx="0" cy="0"/>
          <a:chOff x="0" y="0"/>
          <a:chExt cx="0" cy="0"/>
        </a:xfrm>
      </p:grpSpPr>
      <p:sp>
        <p:nvSpPr>
          <p:cNvPr id="731" name="Google Shape;731;p94"/>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94"/>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94"/>
          <p:cNvSpPr txBox="1"/>
          <p:nvPr>
            <p:ph type="title"/>
          </p:nvPr>
        </p:nvSpPr>
        <p:spPr>
          <a:xfrm>
            <a:off x="720000" y="445025"/>
            <a:ext cx="64521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 Confusion Matrix</a:t>
            </a:r>
            <a:endParaRPr/>
          </a:p>
          <a:p>
            <a:pPr indent="0" lvl="0" marL="0" rtl="0" algn="l">
              <a:spcBef>
                <a:spcPts val="0"/>
              </a:spcBef>
              <a:spcAft>
                <a:spcPts val="0"/>
              </a:spcAft>
              <a:buNone/>
            </a:pPr>
            <a:r>
              <a:t/>
            </a:r>
            <a:endParaRPr/>
          </a:p>
        </p:txBody>
      </p:sp>
      <p:sp>
        <p:nvSpPr>
          <p:cNvPr id="734" name="Google Shape;734;p94"/>
          <p:cNvSpPr txBox="1"/>
          <p:nvPr>
            <p:ph idx="1" type="subTitle"/>
          </p:nvPr>
        </p:nvSpPr>
        <p:spPr>
          <a:xfrm>
            <a:off x="525025" y="3771200"/>
            <a:ext cx="1419300" cy="8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5"/>
                </a:solidFill>
              </a:rPr>
              <a:t>DNN </a:t>
            </a:r>
            <a:endParaRPr b="1">
              <a:solidFill>
                <a:schemeClr val="accent5"/>
              </a:solidFill>
            </a:endParaRPr>
          </a:p>
        </p:txBody>
      </p:sp>
      <p:sp>
        <p:nvSpPr>
          <p:cNvPr id="735" name="Google Shape;735;p94"/>
          <p:cNvSpPr txBox="1"/>
          <p:nvPr>
            <p:ph idx="1" type="subTitle"/>
          </p:nvPr>
        </p:nvSpPr>
        <p:spPr>
          <a:xfrm>
            <a:off x="4113550" y="3706525"/>
            <a:ext cx="1419300" cy="8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5"/>
                </a:solidFill>
              </a:rPr>
              <a:t>CN</a:t>
            </a:r>
            <a:r>
              <a:rPr b="1" lang="en">
                <a:solidFill>
                  <a:schemeClr val="accent5"/>
                </a:solidFill>
              </a:rPr>
              <a:t>N </a:t>
            </a:r>
            <a:endParaRPr b="1">
              <a:solidFill>
                <a:schemeClr val="accent5"/>
              </a:solidFill>
            </a:endParaRPr>
          </a:p>
        </p:txBody>
      </p:sp>
      <p:sp>
        <p:nvSpPr>
          <p:cNvPr id="736" name="Google Shape;736;p94"/>
          <p:cNvSpPr txBox="1"/>
          <p:nvPr>
            <p:ph idx="1" type="subTitle"/>
          </p:nvPr>
        </p:nvSpPr>
        <p:spPr>
          <a:xfrm>
            <a:off x="7115150" y="3706525"/>
            <a:ext cx="1419300" cy="8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5"/>
                </a:solidFill>
              </a:rPr>
              <a:t>LSTM</a:t>
            </a:r>
            <a:endParaRPr b="1">
              <a:solidFill>
                <a:schemeClr val="accent5"/>
              </a:solidFill>
            </a:endParaRPr>
          </a:p>
        </p:txBody>
      </p:sp>
      <p:pic>
        <p:nvPicPr>
          <p:cNvPr id="737" name="Google Shape;737;p94"/>
          <p:cNvPicPr preferRelativeResize="0"/>
          <p:nvPr/>
        </p:nvPicPr>
        <p:blipFill>
          <a:blip r:embed="rId3">
            <a:alphaModFix/>
          </a:blip>
          <a:stretch>
            <a:fillRect/>
          </a:stretch>
        </p:blipFill>
        <p:spPr>
          <a:xfrm>
            <a:off x="6425901" y="1554550"/>
            <a:ext cx="2633048" cy="2071899"/>
          </a:xfrm>
          <a:prstGeom prst="rect">
            <a:avLst/>
          </a:prstGeom>
          <a:noFill/>
          <a:ln>
            <a:noFill/>
          </a:ln>
        </p:spPr>
      </p:pic>
      <p:pic>
        <p:nvPicPr>
          <p:cNvPr id="738" name="Google Shape;738;p94"/>
          <p:cNvPicPr preferRelativeResize="0"/>
          <p:nvPr/>
        </p:nvPicPr>
        <p:blipFill>
          <a:blip r:embed="rId4">
            <a:alphaModFix/>
          </a:blip>
          <a:stretch>
            <a:fillRect/>
          </a:stretch>
        </p:blipFill>
        <p:spPr>
          <a:xfrm>
            <a:off x="3416574" y="1523050"/>
            <a:ext cx="2633050" cy="2071912"/>
          </a:xfrm>
          <a:prstGeom prst="rect">
            <a:avLst/>
          </a:prstGeom>
          <a:noFill/>
          <a:ln>
            <a:noFill/>
          </a:ln>
        </p:spPr>
      </p:pic>
      <p:pic>
        <p:nvPicPr>
          <p:cNvPr id="739" name="Google Shape;739;p94"/>
          <p:cNvPicPr preferRelativeResize="0"/>
          <p:nvPr/>
        </p:nvPicPr>
        <p:blipFill>
          <a:blip r:embed="rId5">
            <a:alphaModFix/>
          </a:blip>
          <a:stretch>
            <a:fillRect/>
          </a:stretch>
        </p:blipFill>
        <p:spPr>
          <a:xfrm>
            <a:off x="293550" y="1554550"/>
            <a:ext cx="2734820" cy="2151975"/>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95"/>
          <p:cNvSpPr/>
          <p:nvPr/>
        </p:nvSpPr>
        <p:spPr>
          <a:xfrm>
            <a:off x="0" y="2894600"/>
            <a:ext cx="9144000" cy="1669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95"/>
          <p:cNvSpPr/>
          <p:nvPr/>
        </p:nvSpPr>
        <p:spPr>
          <a:xfrm>
            <a:off x="0" y="1261225"/>
            <a:ext cx="9144000" cy="1669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95"/>
          <p:cNvSpPr txBox="1"/>
          <p:nvPr>
            <p:ph type="title"/>
          </p:nvPr>
        </p:nvSpPr>
        <p:spPr>
          <a:xfrm>
            <a:off x="612925" y="214225"/>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Comparative Analysis</a:t>
            </a:r>
            <a:endParaRPr/>
          </a:p>
          <a:p>
            <a:pPr indent="0" lvl="0" marL="0" rtl="0" algn="l">
              <a:spcBef>
                <a:spcPts val="0"/>
              </a:spcBef>
              <a:spcAft>
                <a:spcPts val="0"/>
              </a:spcAft>
              <a:buNone/>
            </a:pPr>
            <a:r>
              <a:t/>
            </a:r>
            <a:endParaRPr/>
          </a:p>
        </p:txBody>
      </p:sp>
      <p:pic>
        <p:nvPicPr>
          <p:cNvPr id="747" name="Google Shape;747;p95"/>
          <p:cNvPicPr preferRelativeResize="0"/>
          <p:nvPr/>
        </p:nvPicPr>
        <p:blipFill>
          <a:blip r:embed="rId3">
            <a:alphaModFix/>
          </a:blip>
          <a:stretch>
            <a:fillRect/>
          </a:stretch>
        </p:blipFill>
        <p:spPr>
          <a:xfrm>
            <a:off x="2119325" y="1420425"/>
            <a:ext cx="5124450" cy="297180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51" name="Shape 751"/>
        <p:cNvGrpSpPr/>
        <p:nvPr/>
      </p:nvGrpSpPr>
      <p:grpSpPr>
        <a:xfrm>
          <a:off x="0" y="0"/>
          <a:ext cx="0" cy="0"/>
          <a:chOff x="0" y="0"/>
          <a:chExt cx="0" cy="0"/>
        </a:xfrm>
      </p:grpSpPr>
      <p:sp>
        <p:nvSpPr>
          <p:cNvPr id="752" name="Google Shape;752;p96"/>
          <p:cNvSpPr txBox="1"/>
          <p:nvPr>
            <p:ph type="title"/>
          </p:nvPr>
        </p:nvSpPr>
        <p:spPr>
          <a:xfrm>
            <a:off x="3909050" y="2069374"/>
            <a:ext cx="4521600" cy="2117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Future </a:t>
            </a:r>
            <a:endParaRPr/>
          </a:p>
          <a:p>
            <a:pPr indent="0" lvl="0" marL="0" rtl="0" algn="r">
              <a:spcBef>
                <a:spcPts val="0"/>
              </a:spcBef>
              <a:spcAft>
                <a:spcPts val="0"/>
              </a:spcAft>
              <a:buNone/>
            </a:pPr>
            <a:r>
              <a:rPr lang="en"/>
              <a:t>Scope &amp;</a:t>
            </a:r>
            <a:endParaRPr/>
          </a:p>
          <a:p>
            <a:pPr indent="0" lvl="0" marL="0" rtl="0" algn="l">
              <a:spcBef>
                <a:spcPts val="0"/>
              </a:spcBef>
              <a:spcAft>
                <a:spcPts val="0"/>
              </a:spcAft>
              <a:buNone/>
            </a:pPr>
            <a:r>
              <a:rPr lang="en"/>
              <a:t>    Limitations</a:t>
            </a:r>
            <a:endParaRPr/>
          </a:p>
        </p:txBody>
      </p:sp>
      <p:sp>
        <p:nvSpPr>
          <p:cNvPr id="753" name="Google Shape;753;p96"/>
          <p:cNvSpPr txBox="1"/>
          <p:nvPr>
            <p:ph idx="2" type="title"/>
          </p:nvPr>
        </p:nvSpPr>
        <p:spPr>
          <a:xfrm>
            <a:off x="6632150" y="957026"/>
            <a:ext cx="1798500" cy="972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11</a:t>
            </a:r>
            <a:endParaRPr/>
          </a:p>
        </p:txBody>
      </p:sp>
      <p:sp>
        <p:nvSpPr>
          <p:cNvPr id="754" name="Google Shape;754;p96"/>
          <p:cNvSpPr/>
          <p:nvPr/>
        </p:nvSpPr>
        <p:spPr>
          <a:xfrm>
            <a:off x="3044100" y="687650"/>
            <a:ext cx="1371600" cy="1371600"/>
          </a:xfrm>
          <a:prstGeom prst="ellipse">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96"/>
          <p:cNvSpPr/>
          <p:nvPr/>
        </p:nvSpPr>
        <p:spPr>
          <a:xfrm>
            <a:off x="524075" y="350350"/>
            <a:ext cx="378300" cy="378300"/>
          </a:xfrm>
          <a:prstGeom prst="pie">
            <a:avLst>
              <a:gd fmla="val 0" name="adj1"/>
              <a:gd fmla="val 10754738"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96"/>
          <p:cNvSpPr/>
          <p:nvPr/>
        </p:nvSpPr>
        <p:spPr>
          <a:xfrm>
            <a:off x="524075" y="3741088"/>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type="title"/>
          </p:nvPr>
        </p:nvSpPr>
        <p:spPr>
          <a:xfrm>
            <a:off x="713225" y="2637175"/>
            <a:ext cx="4905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Scope</a:t>
            </a:r>
            <a:endParaRPr b="1">
              <a:solidFill>
                <a:schemeClr val="accent5"/>
              </a:solidFill>
            </a:endParaRPr>
          </a:p>
        </p:txBody>
      </p:sp>
      <p:sp>
        <p:nvSpPr>
          <p:cNvPr id="212" name="Google Shape;212;p34"/>
          <p:cNvSpPr txBox="1"/>
          <p:nvPr>
            <p:ph idx="2" type="title"/>
          </p:nvPr>
        </p:nvSpPr>
        <p:spPr>
          <a:xfrm>
            <a:off x="713225" y="1664525"/>
            <a:ext cx="1962900" cy="97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pic>
        <p:nvPicPr>
          <p:cNvPr id="213" name="Google Shape;213;p34"/>
          <p:cNvPicPr preferRelativeResize="0"/>
          <p:nvPr>
            <p:ph idx="3" type="pic"/>
          </p:nvPr>
        </p:nvPicPr>
        <p:blipFill rotWithShape="1">
          <a:blip r:embed="rId3">
            <a:alphaModFix/>
          </a:blip>
          <a:srcRect b="0" l="14002" r="14002" t="0"/>
          <a:stretch/>
        </p:blipFill>
        <p:spPr>
          <a:xfrm>
            <a:off x="5587500" y="539500"/>
            <a:ext cx="3670800" cy="4064400"/>
          </a:xfrm>
          <a:prstGeom prst="rect">
            <a:avLst/>
          </a:prstGeom>
        </p:spPr>
      </p:pic>
      <p:sp>
        <p:nvSpPr>
          <p:cNvPr id="214" name="Google Shape;214;p34"/>
          <p:cNvSpPr/>
          <p:nvPr/>
        </p:nvSpPr>
        <p:spPr>
          <a:xfrm>
            <a:off x="5178925" y="539500"/>
            <a:ext cx="954000" cy="954300"/>
          </a:xfrm>
          <a:prstGeom prst="ellipse">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4"/>
          <p:cNvSpPr/>
          <p:nvPr/>
        </p:nvSpPr>
        <p:spPr>
          <a:xfrm>
            <a:off x="8108300" y="4105263"/>
            <a:ext cx="173100" cy="862800"/>
          </a:xfrm>
          <a:prstGeom prst="rect">
            <a:avLst/>
          </a:prstGeom>
          <a:solidFill>
            <a:srgbClr val="FACD77">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97"/>
          <p:cNvSpPr txBox="1"/>
          <p:nvPr>
            <p:ph type="title"/>
          </p:nvPr>
        </p:nvSpPr>
        <p:spPr>
          <a:xfrm>
            <a:off x="720000" y="445025"/>
            <a:ext cx="7704000" cy="11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Sample Size and Diversity:</a:t>
            </a:r>
            <a:endParaRPr/>
          </a:p>
        </p:txBody>
      </p:sp>
      <p:sp>
        <p:nvSpPr>
          <p:cNvPr id="762" name="Google Shape;762;p97"/>
          <p:cNvSpPr txBox="1"/>
          <p:nvPr/>
        </p:nvSpPr>
        <p:spPr>
          <a:xfrm>
            <a:off x="1404075" y="3312425"/>
            <a:ext cx="7026900" cy="9852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lang="en" sz="1300">
                <a:solidFill>
                  <a:schemeClr val="dk1"/>
                </a:solidFill>
                <a:latin typeface="Lexend"/>
                <a:ea typeface="Lexend"/>
                <a:cs typeface="Lexend"/>
                <a:sym typeface="Lexend"/>
              </a:rPr>
              <a:t>Explore the use of pre-trained models for feature extraction or fine-tuning on a larger and more diverse audio dataset to boost performance.</a:t>
            </a:r>
            <a:endParaRPr sz="1300">
              <a:solidFill>
                <a:schemeClr val="dk1"/>
              </a:solidFill>
              <a:latin typeface="Lexend"/>
              <a:ea typeface="Lexend"/>
              <a:cs typeface="Lexend"/>
              <a:sym typeface="Lexend"/>
            </a:endParaRPr>
          </a:p>
        </p:txBody>
      </p:sp>
      <p:sp>
        <p:nvSpPr>
          <p:cNvPr id="763" name="Google Shape;763;p97"/>
          <p:cNvSpPr txBox="1"/>
          <p:nvPr/>
        </p:nvSpPr>
        <p:spPr>
          <a:xfrm>
            <a:off x="1404075" y="1511975"/>
            <a:ext cx="7026900" cy="7851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lang="en" sz="1300">
                <a:solidFill>
                  <a:schemeClr val="dk1"/>
                </a:solidFill>
                <a:latin typeface="Lexend"/>
                <a:ea typeface="Lexend"/>
                <a:cs typeface="Lexend"/>
                <a:sym typeface="Lexend"/>
              </a:rPr>
              <a:t>Collect more data, if possible, to address the issue of imbalanced data and enhance model performance. Diverse data sources may also be explored.</a:t>
            </a:r>
            <a:endParaRPr sz="1300">
              <a:latin typeface="Lexend"/>
              <a:ea typeface="Lexend"/>
              <a:cs typeface="Lexend"/>
              <a:sym typeface="Lexend"/>
            </a:endParaRPr>
          </a:p>
        </p:txBody>
      </p:sp>
      <p:sp>
        <p:nvSpPr>
          <p:cNvPr id="764" name="Google Shape;764;p97"/>
          <p:cNvSpPr/>
          <p:nvPr/>
        </p:nvSpPr>
        <p:spPr>
          <a:xfrm>
            <a:off x="720000" y="3312425"/>
            <a:ext cx="525000" cy="525000"/>
          </a:xfrm>
          <a:prstGeom prst="ellipse">
            <a:avLst/>
          </a:prstGeom>
          <a:solidFill>
            <a:schemeClr val="accent4"/>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03</a:t>
            </a:r>
            <a:endParaRPr b="1" sz="1600">
              <a:solidFill>
                <a:schemeClr val="accent5"/>
              </a:solidFill>
              <a:latin typeface="Lexend"/>
              <a:ea typeface="Lexend"/>
              <a:cs typeface="Lexend"/>
              <a:sym typeface="Lexend"/>
            </a:endParaRPr>
          </a:p>
        </p:txBody>
      </p:sp>
      <p:sp>
        <p:nvSpPr>
          <p:cNvPr id="765" name="Google Shape;765;p97"/>
          <p:cNvSpPr/>
          <p:nvPr/>
        </p:nvSpPr>
        <p:spPr>
          <a:xfrm>
            <a:off x="720000" y="1558637"/>
            <a:ext cx="525000" cy="5250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01</a:t>
            </a:r>
            <a:endParaRPr b="1" sz="1600">
              <a:solidFill>
                <a:schemeClr val="accent5"/>
              </a:solidFill>
              <a:latin typeface="Lexend"/>
              <a:ea typeface="Lexend"/>
              <a:cs typeface="Lexend"/>
              <a:sym typeface="Lexend"/>
            </a:endParaRPr>
          </a:p>
        </p:txBody>
      </p:sp>
      <p:sp>
        <p:nvSpPr>
          <p:cNvPr id="766" name="Google Shape;766;p97"/>
          <p:cNvSpPr/>
          <p:nvPr/>
        </p:nvSpPr>
        <p:spPr>
          <a:xfrm>
            <a:off x="720000" y="2499475"/>
            <a:ext cx="525000" cy="525000"/>
          </a:xfrm>
          <a:prstGeom prst="ellipse">
            <a:avLst/>
          </a:prstGeom>
          <a:solidFill>
            <a:schemeClr val="dk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02</a:t>
            </a:r>
            <a:endParaRPr b="1" sz="1600">
              <a:solidFill>
                <a:schemeClr val="accent5"/>
              </a:solidFill>
              <a:latin typeface="Lexend"/>
              <a:ea typeface="Lexend"/>
              <a:cs typeface="Lexend"/>
              <a:sym typeface="Lexend"/>
            </a:endParaRPr>
          </a:p>
        </p:txBody>
      </p:sp>
      <p:sp>
        <p:nvSpPr>
          <p:cNvPr id="767" name="Google Shape;767;p97"/>
          <p:cNvSpPr txBox="1"/>
          <p:nvPr/>
        </p:nvSpPr>
        <p:spPr>
          <a:xfrm>
            <a:off x="1492450" y="2312150"/>
            <a:ext cx="7026900" cy="9852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lang="en" sz="1300">
                <a:solidFill>
                  <a:schemeClr val="dk1"/>
                </a:solidFill>
                <a:latin typeface="Lexend"/>
                <a:ea typeface="Lexend"/>
                <a:cs typeface="Lexend"/>
                <a:sym typeface="Lexend"/>
              </a:rPr>
              <a:t>Implement active learning techniques to strategically select new data points for labeling to improve model generalization and reduce data collection efforts.</a:t>
            </a:r>
            <a:endParaRPr sz="1300">
              <a:solidFill>
                <a:schemeClr val="dk1"/>
              </a:solidFill>
              <a:latin typeface="Lexend"/>
              <a:ea typeface="Lexend"/>
              <a:cs typeface="Lexend"/>
              <a:sym typeface="Lexend"/>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 name="Shape 771"/>
        <p:cNvGrpSpPr/>
        <p:nvPr/>
      </p:nvGrpSpPr>
      <p:grpSpPr>
        <a:xfrm>
          <a:off x="0" y="0"/>
          <a:ext cx="0" cy="0"/>
          <a:chOff x="0" y="0"/>
          <a:chExt cx="0" cy="0"/>
        </a:xfrm>
      </p:grpSpPr>
      <p:sp>
        <p:nvSpPr>
          <p:cNvPr id="772" name="Google Shape;772;p98"/>
          <p:cNvSpPr txBox="1"/>
          <p:nvPr>
            <p:ph type="title"/>
          </p:nvPr>
        </p:nvSpPr>
        <p:spPr>
          <a:xfrm>
            <a:off x="720000" y="445025"/>
            <a:ext cx="7704000" cy="11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Representativeness</a:t>
            </a:r>
            <a:r>
              <a:rPr lang="en"/>
              <a:t>:</a:t>
            </a:r>
            <a:endParaRPr/>
          </a:p>
        </p:txBody>
      </p:sp>
      <p:sp>
        <p:nvSpPr>
          <p:cNvPr id="773" name="Google Shape;773;p98"/>
          <p:cNvSpPr txBox="1"/>
          <p:nvPr/>
        </p:nvSpPr>
        <p:spPr>
          <a:xfrm>
            <a:off x="1404075" y="2978525"/>
            <a:ext cx="7026900" cy="9852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lang="en" sz="1300">
                <a:solidFill>
                  <a:schemeClr val="dk1"/>
                </a:solidFill>
                <a:latin typeface="Lexend"/>
                <a:ea typeface="Lexend"/>
                <a:cs typeface="Lexend"/>
                <a:sym typeface="Lexend"/>
              </a:rPr>
              <a:t>To achieve a more comprehensive understanding of stress triggers and responses, datasets from a broader cross-section of demographics, including various ages, genders, cultures, and socioeconomic backgrounds, should be incorporated.</a:t>
            </a:r>
            <a:endParaRPr sz="1300">
              <a:solidFill>
                <a:schemeClr val="dk1"/>
              </a:solidFill>
              <a:latin typeface="Lexend"/>
              <a:ea typeface="Lexend"/>
              <a:cs typeface="Lexend"/>
              <a:sym typeface="Lexend"/>
            </a:endParaRPr>
          </a:p>
        </p:txBody>
      </p:sp>
      <p:sp>
        <p:nvSpPr>
          <p:cNvPr id="774" name="Google Shape;774;p98"/>
          <p:cNvSpPr txBox="1"/>
          <p:nvPr/>
        </p:nvSpPr>
        <p:spPr>
          <a:xfrm>
            <a:off x="1404075" y="1837538"/>
            <a:ext cx="7026900" cy="7851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lang="en" sz="1300">
                <a:solidFill>
                  <a:schemeClr val="dk1"/>
                </a:solidFill>
                <a:latin typeface="Lexend"/>
                <a:ea typeface="Lexend"/>
                <a:cs typeface="Lexend"/>
                <a:sym typeface="Lexend"/>
              </a:rPr>
              <a:t>The current datasets used in the experiment might not provide an accurate representation of the overall human population.</a:t>
            </a:r>
            <a:endParaRPr sz="1300">
              <a:latin typeface="Lexend"/>
              <a:ea typeface="Lexend"/>
              <a:cs typeface="Lexend"/>
              <a:sym typeface="Lexend"/>
            </a:endParaRPr>
          </a:p>
        </p:txBody>
      </p:sp>
      <p:sp>
        <p:nvSpPr>
          <p:cNvPr id="775" name="Google Shape;775;p98"/>
          <p:cNvSpPr/>
          <p:nvPr/>
        </p:nvSpPr>
        <p:spPr>
          <a:xfrm>
            <a:off x="834450" y="3093800"/>
            <a:ext cx="525000" cy="525000"/>
          </a:xfrm>
          <a:prstGeom prst="ellipse">
            <a:avLst/>
          </a:prstGeom>
          <a:solidFill>
            <a:schemeClr val="accent4"/>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a:t>
            </a:r>
            <a:r>
              <a:rPr b="1" lang="en" sz="1600">
                <a:solidFill>
                  <a:schemeClr val="accent5"/>
                </a:solidFill>
                <a:latin typeface="Lexend"/>
                <a:ea typeface="Lexend"/>
                <a:cs typeface="Lexend"/>
                <a:sym typeface="Lexend"/>
              </a:rPr>
              <a:t>2</a:t>
            </a:r>
            <a:endParaRPr b="1" sz="1600">
              <a:solidFill>
                <a:schemeClr val="accent5"/>
              </a:solidFill>
              <a:latin typeface="Lexend"/>
              <a:ea typeface="Lexend"/>
              <a:cs typeface="Lexend"/>
              <a:sym typeface="Lexend"/>
            </a:endParaRPr>
          </a:p>
        </p:txBody>
      </p:sp>
      <p:sp>
        <p:nvSpPr>
          <p:cNvPr id="776" name="Google Shape;776;p98"/>
          <p:cNvSpPr/>
          <p:nvPr/>
        </p:nvSpPr>
        <p:spPr>
          <a:xfrm>
            <a:off x="834450" y="1967612"/>
            <a:ext cx="525000" cy="5250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01</a:t>
            </a:r>
            <a:endParaRPr b="1" sz="1600">
              <a:solidFill>
                <a:schemeClr val="accent5"/>
              </a:solidFill>
              <a:latin typeface="Lexend"/>
              <a:ea typeface="Lexend"/>
              <a:cs typeface="Lexend"/>
              <a:sym typeface="Lexend"/>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99"/>
          <p:cNvSpPr txBox="1"/>
          <p:nvPr>
            <p:ph type="title"/>
          </p:nvPr>
        </p:nvSpPr>
        <p:spPr>
          <a:xfrm>
            <a:off x="720000" y="445025"/>
            <a:ext cx="7704000" cy="11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Individual-Based Sensitivity:</a:t>
            </a:r>
            <a:endParaRPr/>
          </a:p>
        </p:txBody>
      </p:sp>
      <p:sp>
        <p:nvSpPr>
          <p:cNvPr id="782" name="Google Shape;782;p99"/>
          <p:cNvSpPr txBox="1"/>
          <p:nvPr/>
        </p:nvSpPr>
        <p:spPr>
          <a:xfrm>
            <a:off x="1404075" y="3252875"/>
            <a:ext cx="7026900" cy="9852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lang="en" sz="1300">
                <a:solidFill>
                  <a:schemeClr val="dk1"/>
                </a:solidFill>
                <a:latin typeface="Lexend"/>
                <a:ea typeface="Lexend"/>
                <a:cs typeface="Lexend"/>
                <a:sym typeface="Lexend"/>
              </a:rPr>
              <a:t>To account for this variability, future research should include datasets that encompass a wide array of stress-inducing scenarios, allowing the neural networks to better generalize individual responses.</a:t>
            </a:r>
            <a:endParaRPr sz="1300">
              <a:solidFill>
                <a:schemeClr val="dk1"/>
              </a:solidFill>
              <a:latin typeface="Lexend"/>
              <a:ea typeface="Lexend"/>
              <a:cs typeface="Lexend"/>
              <a:sym typeface="Lexend"/>
            </a:endParaRPr>
          </a:p>
        </p:txBody>
      </p:sp>
      <p:sp>
        <p:nvSpPr>
          <p:cNvPr id="783" name="Google Shape;783;p99"/>
          <p:cNvSpPr txBox="1"/>
          <p:nvPr/>
        </p:nvSpPr>
        <p:spPr>
          <a:xfrm>
            <a:off x="1404075" y="1422800"/>
            <a:ext cx="7026900" cy="7851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lang="en" sz="1300">
                <a:solidFill>
                  <a:schemeClr val="dk1"/>
                </a:solidFill>
                <a:latin typeface="Lexend"/>
                <a:ea typeface="Lexend"/>
                <a:cs typeface="Lexend"/>
                <a:sym typeface="Lexend"/>
              </a:rPr>
              <a:t>Stress sensitivity, indicating the conditions under which individuals experience stress, is highly individualized.</a:t>
            </a:r>
            <a:endParaRPr sz="1300">
              <a:latin typeface="Lexend"/>
              <a:ea typeface="Lexend"/>
              <a:cs typeface="Lexend"/>
              <a:sym typeface="Lexend"/>
            </a:endParaRPr>
          </a:p>
        </p:txBody>
      </p:sp>
      <p:sp>
        <p:nvSpPr>
          <p:cNvPr id="784" name="Google Shape;784;p99"/>
          <p:cNvSpPr/>
          <p:nvPr/>
        </p:nvSpPr>
        <p:spPr>
          <a:xfrm>
            <a:off x="834450" y="3482975"/>
            <a:ext cx="525000" cy="525000"/>
          </a:xfrm>
          <a:prstGeom prst="ellipse">
            <a:avLst/>
          </a:prstGeom>
          <a:solidFill>
            <a:schemeClr val="accent4"/>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03</a:t>
            </a:r>
            <a:endParaRPr b="1" sz="1600">
              <a:solidFill>
                <a:schemeClr val="accent5"/>
              </a:solidFill>
              <a:latin typeface="Lexend"/>
              <a:ea typeface="Lexend"/>
              <a:cs typeface="Lexend"/>
              <a:sym typeface="Lexend"/>
            </a:endParaRPr>
          </a:p>
        </p:txBody>
      </p:sp>
      <p:sp>
        <p:nvSpPr>
          <p:cNvPr id="785" name="Google Shape;785;p99"/>
          <p:cNvSpPr/>
          <p:nvPr/>
        </p:nvSpPr>
        <p:spPr>
          <a:xfrm>
            <a:off x="834450" y="1558637"/>
            <a:ext cx="525000" cy="5250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01</a:t>
            </a:r>
            <a:endParaRPr b="1" sz="1600">
              <a:solidFill>
                <a:schemeClr val="accent5"/>
              </a:solidFill>
              <a:latin typeface="Lexend"/>
              <a:ea typeface="Lexend"/>
              <a:cs typeface="Lexend"/>
              <a:sym typeface="Lexend"/>
            </a:endParaRPr>
          </a:p>
        </p:txBody>
      </p:sp>
      <p:sp>
        <p:nvSpPr>
          <p:cNvPr id="786" name="Google Shape;786;p99"/>
          <p:cNvSpPr/>
          <p:nvPr/>
        </p:nvSpPr>
        <p:spPr>
          <a:xfrm>
            <a:off x="834450" y="2520800"/>
            <a:ext cx="525000" cy="525000"/>
          </a:xfrm>
          <a:prstGeom prst="ellipse">
            <a:avLst/>
          </a:prstGeom>
          <a:solidFill>
            <a:schemeClr val="dk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02</a:t>
            </a:r>
            <a:endParaRPr b="1" sz="1600">
              <a:solidFill>
                <a:schemeClr val="accent5"/>
              </a:solidFill>
              <a:latin typeface="Lexend"/>
              <a:ea typeface="Lexend"/>
              <a:cs typeface="Lexend"/>
              <a:sym typeface="Lexend"/>
            </a:endParaRPr>
          </a:p>
        </p:txBody>
      </p:sp>
      <p:sp>
        <p:nvSpPr>
          <p:cNvPr id="787" name="Google Shape;787;p99"/>
          <p:cNvSpPr txBox="1"/>
          <p:nvPr/>
        </p:nvSpPr>
        <p:spPr>
          <a:xfrm>
            <a:off x="1460425" y="2380850"/>
            <a:ext cx="7026900" cy="9852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lang="en" sz="1300">
                <a:solidFill>
                  <a:schemeClr val="dk1"/>
                </a:solidFill>
                <a:latin typeface="Lexend"/>
                <a:ea typeface="Lexend"/>
                <a:cs typeface="Lexend"/>
                <a:sym typeface="Lexend"/>
              </a:rPr>
              <a:t>This sensitivity can vary significantly from person to person due to personal experiences, genetic factors, and environmental influences.</a:t>
            </a:r>
            <a:endParaRPr sz="1300">
              <a:solidFill>
                <a:schemeClr val="dk1"/>
              </a:solidFill>
              <a:latin typeface="Lexend"/>
              <a:ea typeface="Lexend"/>
              <a:cs typeface="Lexend"/>
              <a:sym typeface="Lexend"/>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100"/>
          <p:cNvSpPr txBox="1"/>
          <p:nvPr>
            <p:ph type="title"/>
          </p:nvPr>
        </p:nvSpPr>
        <p:spPr>
          <a:xfrm>
            <a:off x="720000" y="445025"/>
            <a:ext cx="7704000" cy="11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Improved Generalization:</a:t>
            </a:r>
            <a:endParaRPr/>
          </a:p>
        </p:txBody>
      </p:sp>
      <p:sp>
        <p:nvSpPr>
          <p:cNvPr id="793" name="Google Shape;793;p100"/>
          <p:cNvSpPr txBox="1"/>
          <p:nvPr/>
        </p:nvSpPr>
        <p:spPr>
          <a:xfrm>
            <a:off x="1404075" y="2680875"/>
            <a:ext cx="7026900" cy="9852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lang="en" sz="1300">
                <a:solidFill>
                  <a:schemeClr val="dk1"/>
                </a:solidFill>
                <a:latin typeface="Lexend"/>
                <a:ea typeface="Lexend"/>
                <a:cs typeface="Lexend"/>
                <a:sym typeface="Lexend"/>
              </a:rPr>
              <a:t>A diverse dataset would help the networks learn patterns and variations in stress responses across different individuals, leading to more accurate predictions in real-world scenarios.</a:t>
            </a:r>
            <a:endParaRPr sz="1300">
              <a:solidFill>
                <a:schemeClr val="dk1"/>
              </a:solidFill>
              <a:latin typeface="Lexend"/>
              <a:ea typeface="Lexend"/>
              <a:cs typeface="Lexend"/>
              <a:sym typeface="Lexend"/>
            </a:endParaRPr>
          </a:p>
        </p:txBody>
      </p:sp>
      <p:sp>
        <p:nvSpPr>
          <p:cNvPr id="794" name="Google Shape;794;p100"/>
          <p:cNvSpPr txBox="1"/>
          <p:nvPr/>
        </p:nvSpPr>
        <p:spPr>
          <a:xfrm>
            <a:off x="1404075" y="1558625"/>
            <a:ext cx="7026900" cy="7851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lang="en" sz="1300">
                <a:solidFill>
                  <a:schemeClr val="dk1"/>
                </a:solidFill>
                <a:latin typeface="Lexend"/>
                <a:ea typeface="Lexend"/>
                <a:cs typeface="Lexend"/>
                <a:sym typeface="Lexend"/>
              </a:rPr>
              <a:t>Exposure to a dataset more representative of the entire human population enables the neural networks to generalize their predictions more effectively.</a:t>
            </a:r>
            <a:endParaRPr sz="1300">
              <a:latin typeface="Lexend"/>
              <a:ea typeface="Lexend"/>
              <a:cs typeface="Lexend"/>
              <a:sym typeface="Lexend"/>
            </a:endParaRPr>
          </a:p>
        </p:txBody>
      </p:sp>
      <p:sp>
        <p:nvSpPr>
          <p:cNvPr id="795" name="Google Shape;795;p100"/>
          <p:cNvSpPr/>
          <p:nvPr/>
        </p:nvSpPr>
        <p:spPr>
          <a:xfrm>
            <a:off x="834450" y="1761212"/>
            <a:ext cx="525000" cy="5250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01</a:t>
            </a:r>
            <a:endParaRPr b="1" sz="1600">
              <a:solidFill>
                <a:schemeClr val="accent5"/>
              </a:solidFill>
              <a:latin typeface="Lexend"/>
              <a:ea typeface="Lexend"/>
              <a:cs typeface="Lexend"/>
              <a:sym typeface="Lexend"/>
            </a:endParaRPr>
          </a:p>
        </p:txBody>
      </p:sp>
      <p:sp>
        <p:nvSpPr>
          <p:cNvPr id="796" name="Google Shape;796;p100"/>
          <p:cNvSpPr/>
          <p:nvPr/>
        </p:nvSpPr>
        <p:spPr>
          <a:xfrm>
            <a:off x="770425" y="2830275"/>
            <a:ext cx="525000" cy="525000"/>
          </a:xfrm>
          <a:prstGeom prst="ellipse">
            <a:avLst/>
          </a:prstGeom>
          <a:solidFill>
            <a:schemeClr val="dk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02</a:t>
            </a:r>
            <a:endParaRPr b="1" sz="1600">
              <a:solidFill>
                <a:schemeClr val="accent5"/>
              </a:solidFill>
              <a:latin typeface="Lexend"/>
              <a:ea typeface="Lexend"/>
              <a:cs typeface="Lexend"/>
              <a:sym typeface="Lexend"/>
            </a:endParaRPr>
          </a:p>
        </p:txBody>
      </p:sp>
      <p:sp>
        <p:nvSpPr>
          <p:cNvPr id="797" name="Google Shape;797;p100"/>
          <p:cNvSpPr txBox="1"/>
          <p:nvPr/>
        </p:nvSpPr>
        <p:spPr>
          <a:xfrm>
            <a:off x="1503125" y="3669250"/>
            <a:ext cx="7026900" cy="9852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lang="en" sz="1300">
                <a:solidFill>
                  <a:schemeClr val="dk1"/>
                </a:solidFill>
                <a:latin typeface="Lexend"/>
                <a:ea typeface="Lexend"/>
                <a:cs typeface="Lexend"/>
                <a:sym typeface="Lexend"/>
              </a:rPr>
              <a:t>The project's scope could include suggestions for future enhancements, such as multi-model integration, real-time feedback, and personalization.</a:t>
            </a:r>
            <a:endParaRPr sz="1300">
              <a:solidFill>
                <a:schemeClr val="dk1"/>
              </a:solidFill>
              <a:latin typeface="Lexend"/>
              <a:ea typeface="Lexend"/>
              <a:cs typeface="Lexend"/>
              <a:sym typeface="Lexend"/>
            </a:endParaRPr>
          </a:p>
        </p:txBody>
      </p:sp>
      <p:sp>
        <p:nvSpPr>
          <p:cNvPr id="798" name="Google Shape;798;p100"/>
          <p:cNvSpPr/>
          <p:nvPr/>
        </p:nvSpPr>
        <p:spPr>
          <a:xfrm>
            <a:off x="770425" y="3899350"/>
            <a:ext cx="525000" cy="525000"/>
          </a:xfrm>
          <a:prstGeom prst="ellipse">
            <a:avLst/>
          </a:prstGeom>
          <a:solidFill>
            <a:schemeClr val="accent4"/>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03</a:t>
            </a:r>
            <a:endParaRPr b="1" sz="1600">
              <a:solidFill>
                <a:schemeClr val="accent5"/>
              </a:solidFill>
              <a:latin typeface="Lexend"/>
              <a:ea typeface="Lexend"/>
              <a:cs typeface="Lexend"/>
              <a:sym typeface="Lexend"/>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2" name="Shape 802"/>
        <p:cNvGrpSpPr/>
        <p:nvPr/>
      </p:nvGrpSpPr>
      <p:grpSpPr>
        <a:xfrm>
          <a:off x="0" y="0"/>
          <a:ext cx="0" cy="0"/>
          <a:chOff x="0" y="0"/>
          <a:chExt cx="0" cy="0"/>
        </a:xfrm>
      </p:grpSpPr>
      <p:sp>
        <p:nvSpPr>
          <p:cNvPr id="803" name="Google Shape;803;p101"/>
          <p:cNvSpPr txBox="1"/>
          <p:nvPr>
            <p:ph type="title"/>
          </p:nvPr>
        </p:nvSpPr>
        <p:spPr>
          <a:xfrm>
            <a:off x="4185175" y="2637175"/>
            <a:ext cx="4245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b="1"/>
          </a:p>
        </p:txBody>
      </p:sp>
      <p:sp>
        <p:nvSpPr>
          <p:cNvPr id="804" name="Google Shape;804;p101"/>
          <p:cNvSpPr txBox="1"/>
          <p:nvPr>
            <p:ph idx="2" type="title"/>
          </p:nvPr>
        </p:nvSpPr>
        <p:spPr>
          <a:xfrm>
            <a:off x="5458525" y="1664525"/>
            <a:ext cx="1698900" cy="9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12</a:t>
            </a:r>
            <a:endParaRPr/>
          </a:p>
        </p:txBody>
      </p:sp>
      <p:sp>
        <p:nvSpPr>
          <p:cNvPr id="805" name="Google Shape;805;p101"/>
          <p:cNvSpPr/>
          <p:nvPr/>
        </p:nvSpPr>
        <p:spPr>
          <a:xfrm>
            <a:off x="8200075" y="539500"/>
            <a:ext cx="461400" cy="461400"/>
          </a:xfrm>
          <a:prstGeom prst="ellipse">
            <a:avLst/>
          </a:prstGeom>
          <a:solidFill>
            <a:srgbClr val="E76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01"/>
          <p:cNvSpPr/>
          <p:nvPr/>
        </p:nvSpPr>
        <p:spPr>
          <a:xfrm>
            <a:off x="3820500" y="3430525"/>
            <a:ext cx="954000" cy="954300"/>
          </a:xfrm>
          <a:prstGeom prst="ellipse">
            <a:avLst/>
          </a:prstGeom>
          <a:solidFill>
            <a:srgbClr val="EB8F8B">
              <a:alpha val="74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7" name="Google Shape;807;p101"/>
          <p:cNvPicPr preferRelativeResize="0"/>
          <p:nvPr>
            <p:ph idx="3" type="pic"/>
          </p:nvPr>
        </p:nvPicPr>
        <p:blipFill rotWithShape="1">
          <a:blip r:embed="rId3">
            <a:alphaModFix/>
          </a:blip>
          <a:srcRect b="0" l="6247" r="6247" t="0"/>
          <a:stretch/>
        </p:blipFill>
        <p:spPr>
          <a:xfrm>
            <a:off x="-154675" y="539500"/>
            <a:ext cx="3556500" cy="4064400"/>
          </a:xfrm>
          <a:prstGeom prst="rect">
            <a:avLst/>
          </a:prstGeom>
        </p:spPr>
      </p:pic>
      <p:sp>
        <p:nvSpPr>
          <p:cNvPr id="808" name="Google Shape;808;p101"/>
          <p:cNvSpPr/>
          <p:nvPr/>
        </p:nvSpPr>
        <p:spPr>
          <a:xfrm>
            <a:off x="2704575" y="138088"/>
            <a:ext cx="173100" cy="862800"/>
          </a:xfrm>
          <a:prstGeom prst="rect">
            <a:avLst/>
          </a:prstGeom>
          <a:solidFill>
            <a:srgbClr val="FACD77">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01"/>
          <p:cNvSpPr/>
          <p:nvPr/>
        </p:nvSpPr>
        <p:spPr>
          <a:xfrm>
            <a:off x="618600" y="3948088"/>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01"/>
          <p:cNvSpPr/>
          <p:nvPr/>
        </p:nvSpPr>
        <p:spPr>
          <a:xfrm>
            <a:off x="4457525" y="231150"/>
            <a:ext cx="378300" cy="378300"/>
          </a:xfrm>
          <a:prstGeom prst="pie">
            <a:avLst>
              <a:gd fmla="val 0" name="adj1"/>
              <a:gd fmla="val 10754738"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102"/>
          <p:cNvSpPr/>
          <p:nvPr/>
        </p:nvSpPr>
        <p:spPr>
          <a:xfrm>
            <a:off x="0" y="2894600"/>
            <a:ext cx="9144000" cy="2243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02"/>
          <p:cNvSpPr/>
          <p:nvPr/>
        </p:nvSpPr>
        <p:spPr>
          <a:xfrm>
            <a:off x="0" y="1068225"/>
            <a:ext cx="9144000" cy="2243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02"/>
          <p:cNvSpPr txBox="1"/>
          <p:nvPr>
            <p:ph type="title"/>
          </p:nvPr>
        </p:nvSpPr>
        <p:spPr>
          <a:xfrm>
            <a:off x="700025" y="177375"/>
            <a:ext cx="75594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Conclusion</a:t>
            </a:r>
            <a:endParaRPr sz="3600"/>
          </a:p>
        </p:txBody>
      </p:sp>
      <p:sp>
        <p:nvSpPr>
          <p:cNvPr id="818" name="Google Shape;818;p102"/>
          <p:cNvSpPr txBox="1"/>
          <p:nvPr/>
        </p:nvSpPr>
        <p:spPr>
          <a:xfrm>
            <a:off x="700025" y="1345850"/>
            <a:ext cx="7870200" cy="42792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accent5"/>
              </a:buClr>
              <a:buSzPts val="1300"/>
              <a:buFont typeface="Nunito Light"/>
              <a:buChar char="●"/>
            </a:pPr>
            <a:r>
              <a:rPr lang="en" sz="1300">
                <a:solidFill>
                  <a:schemeClr val="accent5"/>
                </a:solidFill>
                <a:latin typeface="Lexend"/>
                <a:ea typeface="Lexend"/>
                <a:cs typeface="Lexend"/>
                <a:sym typeface="Lexend"/>
              </a:rPr>
              <a:t>In this project, we addressed the challenge of stress detection using deep learning models on the DIAC WOZ dataset. </a:t>
            </a:r>
            <a:endParaRPr sz="1300">
              <a:solidFill>
                <a:schemeClr val="accent5"/>
              </a:solidFill>
              <a:latin typeface="Lexend"/>
              <a:ea typeface="Lexend"/>
              <a:cs typeface="Lexend"/>
              <a:sym typeface="Lexend"/>
            </a:endParaRPr>
          </a:p>
          <a:p>
            <a:pPr indent="-311150" lvl="0" marL="457200" rtl="0" algn="l">
              <a:spcBef>
                <a:spcPts val="0"/>
              </a:spcBef>
              <a:spcAft>
                <a:spcPts val="0"/>
              </a:spcAft>
              <a:buClr>
                <a:schemeClr val="accent5"/>
              </a:buClr>
              <a:buSzPts val="1300"/>
              <a:buFont typeface="Nunito Light"/>
              <a:buChar char="●"/>
            </a:pPr>
            <a:r>
              <a:rPr lang="en" sz="1300">
                <a:solidFill>
                  <a:schemeClr val="accent5"/>
                </a:solidFill>
                <a:latin typeface="Lexend"/>
                <a:ea typeface="Lexend"/>
                <a:cs typeface="Lexend"/>
                <a:sym typeface="Lexend"/>
              </a:rPr>
              <a:t>The dataset, initially small and unbalanced with 105 instances, predominantly belonging to the stressed class, presented a challenge due to data scarcity. </a:t>
            </a:r>
            <a:endParaRPr sz="1300">
              <a:solidFill>
                <a:schemeClr val="accent5"/>
              </a:solidFill>
              <a:latin typeface="Lexend"/>
              <a:ea typeface="Lexend"/>
              <a:cs typeface="Lexend"/>
              <a:sym typeface="Lexend"/>
            </a:endParaRPr>
          </a:p>
          <a:p>
            <a:pPr indent="-311150" lvl="0" marL="457200" rtl="0" algn="l">
              <a:spcBef>
                <a:spcPts val="0"/>
              </a:spcBef>
              <a:spcAft>
                <a:spcPts val="0"/>
              </a:spcAft>
              <a:buClr>
                <a:schemeClr val="accent5"/>
              </a:buClr>
              <a:buSzPts val="1300"/>
              <a:buFont typeface="Nunito Light"/>
              <a:buChar char="●"/>
            </a:pPr>
            <a:r>
              <a:rPr lang="en" sz="1300">
                <a:solidFill>
                  <a:schemeClr val="accent5"/>
                </a:solidFill>
                <a:latin typeface="Lexend"/>
                <a:ea typeface="Lexend"/>
                <a:cs typeface="Lexend"/>
                <a:sym typeface="Lexend"/>
              </a:rPr>
              <a:t>Unable to gather more data and deterred by the prospect of under-sampling, we trained our models on the unbalanced data. </a:t>
            </a:r>
            <a:endParaRPr sz="1300">
              <a:solidFill>
                <a:schemeClr val="accent5"/>
              </a:solidFill>
              <a:latin typeface="Lexend"/>
              <a:ea typeface="Lexend"/>
              <a:cs typeface="Lexend"/>
              <a:sym typeface="Lexend"/>
            </a:endParaRPr>
          </a:p>
          <a:p>
            <a:pPr indent="-311150" lvl="0" marL="457200" rtl="0" algn="l">
              <a:spcBef>
                <a:spcPts val="0"/>
              </a:spcBef>
              <a:spcAft>
                <a:spcPts val="0"/>
              </a:spcAft>
              <a:buClr>
                <a:schemeClr val="accent5"/>
              </a:buClr>
              <a:buSzPts val="1300"/>
              <a:buFont typeface="Nunito Light"/>
              <a:buChar char="●"/>
            </a:pPr>
            <a:r>
              <a:rPr lang="en" sz="1300">
                <a:solidFill>
                  <a:schemeClr val="accent5"/>
                </a:solidFill>
                <a:latin typeface="Lexend"/>
                <a:ea typeface="Lexend"/>
                <a:cs typeface="Lexend"/>
                <a:sym typeface="Lexend"/>
              </a:rPr>
              <a:t>We successfully extracted audio features, including chromagrams, spectrograms, and Mel spectrograms, from trimmed audio files, yielding 192 features from each audio WAV file. </a:t>
            </a:r>
            <a:endParaRPr sz="1300">
              <a:solidFill>
                <a:schemeClr val="accent5"/>
              </a:solidFill>
              <a:latin typeface="Lexend"/>
              <a:ea typeface="Lexend"/>
              <a:cs typeface="Lexend"/>
              <a:sym typeface="Lexend"/>
            </a:endParaRPr>
          </a:p>
          <a:p>
            <a:pPr indent="-311150" lvl="0" marL="457200" rtl="0" algn="l">
              <a:spcBef>
                <a:spcPts val="0"/>
              </a:spcBef>
              <a:spcAft>
                <a:spcPts val="0"/>
              </a:spcAft>
              <a:buClr>
                <a:schemeClr val="accent5"/>
              </a:buClr>
              <a:buSzPts val="1300"/>
              <a:buFont typeface="Nunito Light"/>
              <a:buChar char="●"/>
            </a:pPr>
            <a:r>
              <a:rPr lang="en" sz="1300">
                <a:solidFill>
                  <a:schemeClr val="accent5"/>
                </a:solidFill>
                <a:latin typeface="Lexend"/>
                <a:ea typeface="Lexend"/>
                <a:cs typeface="Lexend"/>
                <a:sym typeface="Lexend"/>
              </a:rPr>
              <a:t>These features were then utilized to identify stress indicators using deep neural networks (DNN), convolutional neural networks (CNN), and long short-term memory networks (LSTM).</a:t>
            </a:r>
            <a:endParaRPr sz="1300">
              <a:solidFill>
                <a:schemeClr val="accent5"/>
              </a:solidFill>
              <a:latin typeface="Lexend"/>
              <a:ea typeface="Lexend"/>
              <a:cs typeface="Lexend"/>
              <a:sym typeface="Lexend"/>
            </a:endParaRPr>
          </a:p>
          <a:p>
            <a:pPr indent="-311150" lvl="0" marL="457200" rtl="0" algn="l">
              <a:lnSpc>
                <a:spcPct val="115000"/>
              </a:lnSpc>
              <a:spcBef>
                <a:spcPts val="0"/>
              </a:spcBef>
              <a:spcAft>
                <a:spcPts val="0"/>
              </a:spcAft>
              <a:buClr>
                <a:schemeClr val="accent5"/>
              </a:buClr>
              <a:buSzPts val="1300"/>
              <a:buFont typeface="Lexend"/>
              <a:buChar char="●"/>
            </a:pPr>
            <a:r>
              <a:rPr lang="en" sz="1300">
                <a:solidFill>
                  <a:schemeClr val="accent5"/>
                </a:solidFill>
                <a:latin typeface="Lexend"/>
                <a:ea typeface="Lexend"/>
                <a:cs typeface="Lexend"/>
                <a:sym typeface="Lexend"/>
              </a:rPr>
              <a:t>In conclusion, this project developed a robust deep learning model for stress detection with commendable accuracy and relevant metrics. </a:t>
            </a:r>
            <a:endParaRPr sz="1300">
              <a:solidFill>
                <a:schemeClr val="accent5"/>
              </a:solidFill>
              <a:latin typeface="Lexend"/>
              <a:ea typeface="Lexend"/>
              <a:cs typeface="Lexend"/>
              <a:sym typeface="Lexend"/>
            </a:endParaRPr>
          </a:p>
          <a:p>
            <a:pPr indent="-311150" lvl="0" marL="457200" rtl="0" algn="l">
              <a:lnSpc>
                <a:spcPct val="115000"/>
              </a:lnSpc>
              <a:spcBef>
                <a:spcPts val="0"/>
              </a:spcBef>
              <a:spcAft>
                <a:spcPts val="0"/>
              </a:spcAft>
              <a:buClr>
                <a:schemeClr val="accent5"/>
              </a:buClr>
              <a:buSzPts val="1300"/>
              <a:buFont typeface="Lexend"/>
              <a:buChar char="●"/>
            </a:pPr>
            <a:r>
              <a:rPr lang="en" sz="1300">
                <a:solidFill>
                  <a:schemeClr val="accent5"/>
                </a:solidFill>
                <a:latin typeface="Lexend"/>
                <a:ea typeface="Lexend"/>
                <a:cs typeface="Lexend"/>
                <a:sym typeface="Lexend"/>
              </a:rPr>
              <a:t>The insights gained are particularly valuable for understanding the significance of audio features and frequency spectrum in stress identification. </a:t>
            </a:r>
            <a:endParaRPr sz="1300">
              <a:solidFill>
                <a:schemeClr val="accent5"/>
              </a:solidFill>
              <a:latin typeface="Lexend"/>
              <a:ea typeface="Lexend"/>
              <a:cs typeface="Lexend"/>
              <a:sym typeface="Lexend"/>
            </a:endParaRPr>
          </a:p>
          <a:p>
            <a:pPr indent="-311150" lvl="0" marL="457200" rtl="0" algn="l">
              <a:lnSpc>
                <a:spcPct val="115000"/>
              </a:lnSpc>
              <a:spcBef>
                <a:spcPts val="0"/>
              </a:spcBef>
              <a:spcAft>
                <a:spcPts val="0"/>
              </a:spcAft>
              <a:buClr>
                <a:schemeClr val="accent5"/>
              </a:buClr>
              <a:buSzPts val="1300"/>
              <a:buFont typeface="Lexend"/>
              <a:buChar char="●"/>
            </a:pPr>
            <a:r>
              <a:rPr lang="en" sz="1300">
                <a:solidFill>
                  <a:schemeClr val="accent5"/>
                </a:solidFill>
                <a:latin typeface="Lexend"/>
                <a:ea typeface="Lexend"/>
                <a:cs typeface="Lexend"/>
                <a:sym typeface="Lexend"/>
              </a:rPr>
              <a:t>While the DIAC WOZ dataset proved invaluable, its limitations should be acknowledged.</a:t>
            </a:r>
            <a:endParaRPr sz="1300">
              <a:solidFill>
                <a:schemeClr val="accent5"/>
              </a:solidFill>
              <a:latin typeface="Lexend"/>
              <a:ea typeface="Lexend"/>
              <a:cs typeface="Lexend"/>
              <a:sym typeface="Lexend"/>
            </a:endParaRPr>
          </a:p>
          <a:p>
            <a:pPr indent="0" lvl="0" marL="0" rtl="0" algn="l">
              <a:lnSpc>
                <a:spcPct val="115000"/>
              </a:lnSpc>
              <a:spcBef>
                <a:spcPts val="0"/>
              </a:spcBef>
              <a:spcAft>
                <a:spcPts val="0"/>
              </a:spcAft>
              <a:buNone/>
            </a:pPr>
            <a:r>
              <a:t/>
            </a:r>
            <a:endParaRPr sz="1300">
              <a:solidFill>
                <a:schemeClr val="accent5"/>
              </a:solidFill>
              <a:latin typeface="Lexend"/>
              <a:ea typeface="Lexend"/>
              <a:cs typeface="Lexend"/>
              <a:sym typeface="Lexend"/>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103"/>
          <p:cNvSpPr txBox="1"/>
          <p:nvPr>
            <p:ph type="title"/>
          </p:nvPr>
        </p:nvSpPr>
        <p:spPr>
          <a:xfrm>
            <a:off x="4185175" y="2637175"/>
            <a:ext cx="4245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824" name="Google Shape;824;p103"/>
          <p:cNvSpPr txBox="1"/>
          <p:nvPr>
            <p:ph idx="2" type="title"/>
          </p:nvPr>
        </p:nvSpPr>
        <p:spPr>
          <a:xfrm>
            <a:off x="5458525" y="1664525"/>
            <a:ext cx="1698900" cy="9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13</a:t>
            </a:r>
            <a:endParaRPr/>
          </a:p>
        </p:txBody>
      </p:sp>
      <p:sp>
        <p:nvSpPr>
          <p:cNvPr id="825" name="Google Shape;825;p103"/>
          <p:cNvSpPr/>
          <p:nvPr/>
        </p:nvSpPr>
        <p:spPr>
          <a:xfrm>
            <a:off x="8200075" y="539500"/>
            <a:ext cx="461400" cy="461400"/>
          </a:xfrm>
          <a:prstGeom prst="ellipse">
            <a:avLst/>
          </a:prstGeom>
          <a:solidFill>
            <a:srgbClr val="E76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03"/>
          <p:cNvSpPr/>
          <p:nvPr/>
        </p:nvSpPr>
        <p:spPr>
          <a:xfrm>
            <a:off x="3820500" y="3430525"/>
            <a:ext cx="954000" cy="954300"/>
          </a:xfrm>
          <a:prstGeom prst="ellipse">
            <a:avLst/>
          </a:prstGeom>
          <a:solidFill>
            <a:srgbClr val="EB8F8B">
              <a:alpha val="74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03"/>
          <p:cNvSpPr/>
          <p:nvPr/>
        </p:nvSpPr>
        <p:spPr>
          <a:xfrm>
            <a:off x="2704575" y="138088"/>
            <a:ext cx="173100" cy="862800"/>
          </a:xfrm>
          <a:prstGeom prst="rect">
            <a:avLst/>
          </a:prstGeom>
          <a:solidFill>
            <a:srgbClr val="FACD77">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03"/>
          <p:cNvSpPr/>
          <p:nvPr/>
        </p:nvSpPr>
        <p:spPr>
          <a:xfrm>
            <a:off x="618600" y="3948088"/>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03"/>
          <p:cNvSpPr/>
          <p:nvPr/>
        </p:nvSpPr>
        <p:spPr>
          <a:xfrm>
            <a:off x="4457525" y="231150"/>
            <a:ext cx="378300" cy="378300"/>
          </a:xfrm>
          <a:prstGeom prst="pie">
            <a:avLst>
              <a:gd fmla="val 0" name="adj1"/>
              <a:gd fmla="val 10754738"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30" name="Google Shape;830;p103"/>
          <p:cNvPicPr preferRelativeResize="0"/>
          <p:nvPr>
            <p:ph idx="2" type="pic"/>
          </p:nvPr>
        </p:nvPicPr>
        <p:blipFill rotWithShape="1">
          <a:blip r:embed="rId3">
            <a:alphaModFix/>
          </a:blip>
          <a:srcRect b="0" l="14002" r="14002" t="0"/>
          <a:stretch/>
        </p:blipFill>
        <p:spPr>
          <a:xfrm>
            <a:off x="0" y="539550"/>
            <a:ext cx="3670800" cy="4064400"/>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104"/>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04"/>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04"/>
          <p:cNvSpPr txBox="1"/>
          <p:nvPr>
            <p:ph type="title"/>
          </p:nvPr>
        </p:nvSpPr>
        <p:spPr>
          <a:xfrm>
            <a:off x="720000" y="402150"/>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838" name="Google Shape;838;p104"/>
          <p:cNvSpPr txBox="1"/>
          <p:nvPr>
            <p:ph idx="3" type="subTitle"/>
          </p:nvPr>
        </p:nvSpPr>
        <p:spPr>
          <a:xfrm>
            <a:off x="842400" y="1492650"/>
            <a:ext cx="7755900" cy="28026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F2F2F2"/>
              </a:buClr>
              <a:buSzPts val="1300"/>
              <a:buAutoNum type="arabicPeriod" startAt="4"/>
            </a:pPr>
            <a:r>
              <a:rPr lang="en">
                <a:solidFill>
                  <a:srgbClr val="F2F2F2"/>
                </a:solidFill>
              </a:rPr>
              <a:t>L. Yang, D. Jiang and H. Sahli, "Integrating Deep and Shallow Models for Multi-Modal Depression Analysis—Hybrid Architectures" in IEEE Transactions on Affective Computing, vol. 12, no. 01, pp. 239-253, 2021.</a:t>
            </a:r>
            <a:endParaRPr>
              <a:solidFill>
                <a:srgbClr val="F2F2F2"/>
              </a:solidFill>
            </a:endParaRPr>
          </a:p>
          <a:p>
            <a:pPr indent="-311150" lvl="0" marL="457200" rtl="0" algn="l">
              <a:lnSpc>
                <a:spcPct val="115000"/>
              </a:lnSpc>
              <a:spcBef>
                <a:spcPts val="0"/>
              </a:spcBef>
              <a:spcAft>
                <a:spcPts val="0"/>
              </a:spcAft>
              <a:buClr>
                <a:srgbClr val="F2F2F2"/>
              </a:buClr>
              <a:buSzPts val="1300"/>
              <a:buAutoNum type="arabicPeriod" startAt="4"/>
            </a:pPr>
            <a:r>
              <a:rPr lang="en">
                <a:solidFill>
                  <a:srgbClr val="F2F2F2"/>
                </a:solidFill>
              </a:rPr>
              <a:t>Dr. Deepali Godse, Nilofar Mulla, Dr. Rohini Jadhav, Milind Gayakwad, Rahul Joshi, Kalyani Kadam, Jayashree Jahdav. Automated video and Audio based Stress Detection using Deep Learning Techniques. - International Journal on Recent and Innovation Trends in Computing and communication -2023</a:t>
            </a:r>
            <a:endParaRPr>
              <a:solidFill>
                <a:schemeClr val="accent5"/>
              </a:solidFill>
            </a:endParaRPr>
          </a:p>
          <a:p>
            <a:pPr indent="-311150" lvl="0" marL="457200" rtl="0" algn="l">
              <a:lnSpc>
                <a:spcPct val="115000"/>
              </a:lnSpc>
              <a:spcBef>
                <a:spcPts val="0"/>
              </a:spcBef>
              <a:spcAft>
                <a:spcPts val="0"/>
              </a:spcAft>
              <a:buClr>
                <a:schemeClr val="accent5"/>
              </a:buClr>
              <a:buSzPts val="1300"/>
              <a:buAutoNum type="arabicPeriod" startAt="4"/>
            </a:pPr>
            <a:r>
              <a:rPr lang="en">
                <a:solidFill>
                  <a:srgbClr val="F2F2F2"/>
                </a:solidFill>
              </a:rPr>
              <a:t>Mara Naegelin, Raphael P. Weibel, Jasmine I. Kerr, Victor R. Schinazi, Roberto La Marca, Florian von Wangenheim, Christoph Hoelscher, Andrea Ferrario, An interpretable machine learning approach to multimodal stress detection in a simulated office environment, Journal of Biomedical Informatics, Volume 139, 2023.</a:t>
            </a:r>
            <a:endParaRPr>
              <a:solidFill>
                <a:schemeClr val="accent5"/>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105"/>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05"/>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05"/>
          <p:cNvSpPr txBox="1"/>
          <p:nvPr>
            <p:ph type="title"/>
          </p:nvPr>
        </p:nvSpPr>
        <p:spPr>
          <a:xfrm>
            <a:off x="720000" y="402150"/>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846" name="Google Shape;846;p105"/>
          <p:cNvSpPr txBox="1"/>
          <p:nvPr>
            <p:ph idx="3" type="subTitle"/>
          </p:nvPr>
        </p:nvSpPr>
        <p:spPr>
          <a:xfrm>
            <a:off x="842400" y="1492650"/>
            <a:ext cx="7755900" cy="28026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F2F2F2"/>
              </a:buClr>
              <a:buSzPts val="1300"/>
              <a:buAutoNum type="arabicPeriod" startAt="7"/>
            </a:pPr>
            <a:r>
              <a:rPr lang="en">
                <a:solidFill>
                  <a:srgbClr val="F2F2F2"/>
                </a:solidFill>
              </a:rPr>
              <a:t>Huijun Zhang, Ling Feng, Ningyun Li, Zhanyu Jin and Lei Cao: Video-Based Stress Detection through Deep Learning, 28/09/2020</a:t>
            </a:r>
            <a:endParaRPr>
              <a:solidFill>
                <a:srgbClr val="F2F2F2"/>
              </a:solidFill>
            </a:endParaRPr>
          </a:p>
          <a:p>
            <a:pPr indent="-311150" lvl="0" marL="457200" rtl="0" algn="l">
              <a:lnSpc>
                <a:spcPct val="115000"/>
              </a:lnSpc>
              <a:spcBef>
                <a:spcPts val="0"/>
              </a:spcBef>
              <a:spcAft>
                <a:spcPts val="0"/>
              </a:spcAft>
              <a:buClr>
                <a:srgbClr val="F2F2F2"/>
              </a:buClr>
              <a:buSzPts val="1300"/>
              <a:buAutoNum type="arabicPeriod" startAt="7"/>
            </a:pPr>
            <a:r>
              <a:rPr lang="en">
                <a:solidFill>
                  <a:srgbClr val="F2F2F2"/>
                </a:solidFill>
              </a:rPr>
              <a:t>Gao, H.; Yüce, A.; Thiran, J. Detecting emotional stress from facial expressions for driving safety. In Proceedings of the IEEE International Conference on Image Processing (ICIP), Paris, France, 27–30 October 2014</a:t>
            </a:r>
            <a:endParaRPr>
              <a:solidFill>
                <a:srgbClr val="F2F2F2"/>
              </a:solidFill>
            </a:endParaRPr>
          </a:p>
          <a:p>
            <a:pPr indent="-311150" lvl="0" marL="457200" rtl="0" algn="l">
              <a:lnSpc>
                <a:spcPct val="115000"/>
              </a:lnSpc>
              <a:spcBef>
                <a:spcPts val="0"/>
              </a:spcBef>
              <a:spcAft>
                <a:spcPts val="0"/>
              </a:spcAft>
              <a:buClr>
                <a:srgbClr val="F2F2F2"/>
              </a:buClr>
              <a:buSzPts val="1300"/>
              <a:buAutoNum type="arabicPeriod" startAt="7"/>
            </a:pPr>
            <a:r>
              <a:rPr lang="en">
                <a:solidFill>
                  <a:schemeClr val="accent5"/>
                </a:solidFill>
              </a:rPr>
              <a:t>Giannakakis, G.; Pediaditis, M.; Manousos, D.; Kazantzaki, E.; Chiarugi, F.; Simos, P.G.; Marias, K.; Tsiknakis, M. Stress and anxiety detection using facial cues from videos. Biomed. Signal Process. Control. 2017.</a:t>
            </a:r>
            <a:endParaRPr>
              <a:solidFill>
                <a:schemeClr val="accent5"/>
              </a:solidFill>
            </a:endParaRPr>
          </a:p>
          <a:p>
            <a:pPr indent="-311150" lvl="0" marL="457200" rtl="0" algn="l">
              <a:lnSpc>
                <a:spcPct val="115000"/>
              </a:lnSpc>
              <a:spcBef>
                <a:spcPts val="0"/>
              </a:spcBef>
              <a:spcAft>
                <a:spcPts val="0"/>
              </a:spcAft>
              <a:buClr>
                <a:schemeClr val="accent5"/>
              </a:buClr>
              <a:buSzPts val="1300"/>
              <a:buAutoNum type="arabicPeriod" startAt="7"/>
            </a:pPr>
            <a:r>
              <a:rPr lang="en">
                <a:solidFill>
                  <a:schemeClr val="accent5"/>
                </a:solidFill>
              </a:rPr>
              <a:t>Mozos, O.M.; Sandulescu, V.; Andrews, S.; Ellis, D.; Bellotto, N.; Dobrescu, R.; Ferrandez, J.M. Stress Detection Using Wearable Physiological and Sociometric Sensors. Int. J. Neural Syst. 2017.</a:t>
            </a:r>
            <a:endParaRPr>
              <a:solidFill>
                <a:srgbClr val="F2F2F2"/>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sp>
        <p:nvSpPr>
          <p:cNvPr id="851" name="Google Shape;851;p106"/>
          <p:cNvSpPr/>
          <p:nvPr/>
        </p:nvSpPr>
        <p:spPr>
          <a:xfrm>
            <a:off x="0" y="2894600"/>
            <a:ext cx="9144000" cy="147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06"/>
          <p:cNvSpPr/>
          <p:nvPr/>
        </p:nvSpPr>
        <p:spPr>
          <a:xfrm>
            <a:off x="0" y="1284725"/>
            <a:ext cx="9144000" cy="164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06"/>
          <p:cNvSpPr txBox="1"/>
          <p:nvPr>
            <p:ph type="title"/>
          </p:nvPr>
        </p:nvSpPr>
        <p:spPr>
          <a:xfrm>
            <a:off x="720000" y="402150"/>
            <a:ext cx="6091200" cy="10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Links</a:t>
            </a:r>
            <a:endParaRPr/>
          </a:p>
        </p:txBody>
      </p:sp>
      <p:sp>
        <p:nvSpPr>
          <p:cNvPr id="854" name="Google Shape;854;p106"/>
          <p:cNvSpPr txBox="1"/>
          <p:nvPr>
            <p:ph idx="3" type="subTitle"/>
          </p:nvPr>
        </p:nvSpPr>
        <p:spPr>
          <a:xfrm>
            <a:off x="720000" y="1386300"/>
            <a:ext cx="7571400" cy="21363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accent2"/>
              </a:buClr>
              <a:buSzPts val="1300"/>
              <a:buChar char="●"/>
            </a:pPr>
            <a:r>
              <a:rPr lang="en" u="sng">
                <a:solidFill>
                  <a:schemeClr val="hlink"/>
                </a:solidFill>
                <a:hlinkClick r:id="rId3"/>
              </a:rPr>
              <a:t>https://dcapswoz.ict.usc.edu/wwwedaic/</a:t>
            </a:r>
            <a:endParaRPr u="sng">
              <a:solidFill>
                <a:schemeClr val="accent6"/>
              </a:solidFill>
            </a:endParaRPr>
          </a:p>
          <a:p>
            <a:pPr indent="-311150" lvl="0" marL="457200" rtl="0" algn="l">
              <a:lnSpc>
                <a:spcPct val="115000"/>
              </a:lnSpc>
              <a:spcBef>
                <a:spcPts val="0"/>
              </a:spcBef>
              <a:spcAft>
                <a:spcPts val="0"/>
              </a:spcAft>
              <a:buClr>
                <a:schemeClr val="accent6"/>
              </a:buClr>
              <a:buSzPts val="1300"/>
              <a:buChar char="●"/>
            </a:pPr>
            <a:r>
              <a:rPr lang="en" u="sng">
                <a:solidFill>
                  <a:schemeClr val="hlink"/>
                </a:solidFill>
                <a:hlinkClick r:id="rId4"/>
              </a:rPr>
              <a:t>Literature Survey</a:t>
            </a:r>
            <a:endParaRPr u="sng">
              <a:solidFill>
                <a:schemeClr val="accent6"/>
              </a:solidFill>
            </a:endParaRPr>
          </a:p>
          <a:p>
            <a:pPr indent="-311150" lvl="0" marL="457200" rtl="0" algn="l">
              <a:lnSpc>
                <a:spcPct val="115000"/>
              </a:lnSpc>
              <a:spcBef>
                <a:spcPts val="0"/>
              </a:spcBef>
              <a:spcAft>
                <a:spcPts val="0"/>
              </a:spcAft>
              <a:buClr>
                <a:schemeClr val="accent6"/>
              </a:buClr>
              <a:buSzPts val="1300"/>
              <a:buChar char="●"/>
            </a:pPr>
            <a:r>
              <a:rPr lang="en" u="sng">
                <a:solidFill>
                  <a:schemeClr val="hlink"/>
                </a:solidFill>
                <a:hlinkClick r:id="rId5"/>
              </a:rPr>
              <a:t>PHQ-9 Test</a:t>
            </a:r>
            <a:endParaRPr u="sng">
              <a:solidFill>
                <a:schemeClr val="accent6"/>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5"/>
          <p:cNvSpPr txBox="1"/>
          <p:nvPr>
            <p:ph type="title"/>
          </p:nvPr>
        </p:nvSpPr>
        <p:spPr>
          <a:xfrm>
            <a:off x="720000" y="445025"/>
            <a:ext cx="7704000" cy="11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Scope</a:t>
            </a:r>
            <a:endParaRPr/>
          </a:p>
        </p:txBody>
      </p:sp>
      <p:sp>
        <p:nvSpPr>
          <p:cNvPr id="221" name="Google Shape;221;p35"/>
          <p:cNvSpPr txBox="1"/>
          <p:nvPr/>
        </p:nvSpPr>
        <p:spPr>
          <a:xfrm>
            <a:off x="1404075" y="2856800"/>
            <a:ext cx="7026900" cy="9852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b="1" lang="en" sz="1300">
                <a:solidFill>
                  <a:schemeClr val="dk1"/>
                </a:solidFill>
                <a:latin typeface="Lexend"/>
                <a:ea typeface="Lexend"/>
                <a:cs typeface="Lexend"/>
                <a:sym typeface="Lexend"/>
              </a:rPr>
              <a:t>Model Training: </a:t>
            </a:r>
            <a:r>
              <a:rPr lang="en" sz="1300">
                <a:solidFill>
                  <a:schemeClr val="dk1"/>
                </a:solidFill>
                <a:latin typeface="Lexend"/>
                <a:ea typeface="Lexend"/>
                <a:cs typeface="Lexend"/>
                <a:sym typeface="Lexend"/>
              </a:rPr>
              <a:t>Deep neural networks (DNN), convolutional neural networks (CNN), and long short-term memory networks (LSTM) will be trained on the extracted features. Evaluation metrics will be used to assess the model’s performance on the dataset.</a:t>
            </a:r>
            <a:endParaRPr sz="1300">
              <a:latin typeface="Lexend"/>
              <a:ea typeface="Lexend"/>
              <a:cs typeface="Lexend"/>
              <a:sym typeface="Lexend"/>
            </a:endParaRPr>
          </a:p>
        </p:txBody>
      </p:sp>
      <p:sp>
        <p:nvSpPr>
          <p:cNvPr id="222" name="Google Shape;222;p35"/>
          <p:cNvSpPr txBox="1"/>
          <p:nvPr/>
        </p:nvSpPr>
        <p:spPr>
          <a:xfrm>
            <a:off x="1404075" y="1346075"/>
            <a:ext cx="7026900" cy="7851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b="1" lang="en" sz="1300">
                <a:solidFill>
                  <a:schemeClr val="dk1"/>
                </a:solidFill>
                <a:latin typeface="Lexend"/>
                <a:ea typeface="Lexend"/>
                <a:cs typeface="Lexend"/>
                <a:sym typeface="Lexend"/>
              </a:rPr>
              <a:t>Problem Statement:</a:t>
            </a:r>
            <a:r>
              <a:rPr lang="en" sz="1300">
                <a:solidFill>
                  <a:schemeClr val="dk1"/>
                </a:solidFill>
                <a:latin typeface="Lexend"/>
                <a:ea typeface="Lexend"/>
                <a:cs typeface="Lexend"/>
                <a:sym typeface="Lexend"/>
              </a:rPr>
              <a:t> </a:t>
            </a:r>
            <a:r>
              <a:rPr lang="en" sz="1300">
                <a:solidFill>
                  <a:schemeClr val="dk1"/>
                </a:solidFill>
                <a:latin typeface="Lexend"/>
                <a:ea typeface="Lexend"/>
                <a:cs typeface="Lexend"/>
                <a:sym typeface="Lexend"/>
              </a:rPr>
              <a:t>The project aims to develop a stress detection system using audio data from the extended DAIC-WOZ dataset. The primary goal is to create a model capable of identifying stress in individuals using a limited dataset.</a:t>
            </a:r>
            <a:endParaRPr sz="1300">
              <a:solidFill>
                <a:schemeClr val="dk1"/>
              </a:solidFill>
              <a:latin typeface="Lexend"/>
              <a:ea typeface="Lexend"/>
              <a:cs typeface="Lexend"/>
              <a:sym typeface="Lexend"/>
            </a:endParaRPr>
          </a:p>
        </p:txBody>
      </p:sp>
      <p:sp>
        <p:nvSpPr>
          <p:cNvPr id="223" name="Google Shape;223;p35"/>
          <p:cNvSpPr txBox="1"/>
          <p:nvPr/>
        </p:nvSpPr>
        <p:spPr>
          <a:xfrm>
            <a:off x="1404075" y="2139538"/>
            <a:ext cx="7026900" cy="7851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b="1" lang="en" sz="1300">
                <a:solidFill>
                  <a:schemeClr val="dk1"/>
                </a:solidFill>
                <a:latin typeface="Lexend"/>
                <a:ea typeface="Lexend"/>
                <a:cs typeface="Lexend"/>
                <a:sym typeface="Lexend"/>
              </a:rPr>
              <a:t>Data Collection and Preprocessing: </a:t>
            </a:r>
            <a:r>
              <a:rPr lang="en" sz="1300">
                <a:solidFill>
                  <a:schemeClr val="dk1"/>
                </a:solidFill>
                <a:latin typeface="Lexend"/>
                <a:ea typeface="Lexend"/>
                <a:cs typeface="Lexend"/>
                <a:sym typeface="Lexend"/>
              </a:rPr>
              <a:t>The initial dataset consists of 153 audio instances, with an imbalanced class distribution (46 stressed, 107 not stressed). The data will be preprocessed, including audio trimming to standardize the length.</a:t>
            </a:r>
            <a:endParaRPr sz="1300">
              <a:solidFill>
                <a:schemeClr val="dk1"/>
              </a:solidFill>
              <a:latin typeface="Lexend"/>
              <a:ea typeface="Lexend"/>
              <a:cs typeface="Lexend"/>
              <a:sym typeface="Lexend"/>
            </a:endParaRPr>
          </a:p>
        </p:txBody>
      </p:sp>
      <p:sp>
        <p:nvSpPr>
          <p:cNvPr id="224" name="Google Shape;224;p35"/>
          <p:cNvSpPr/>
          <p:nvPr/>
        </p:nvSpPr>
        <p:spPr>
          <a:xfrm>
            <a:off x="834450" y="3053475"/>
            <a:ext cx="525000" cy="525000"/>
          </a:xfrm>
          <a:prstGeom prst="ellipse">
            <a:avLst/>
          </a:prstGeom>
          <a:solidFill>
            <a:schemeClr val="accent4"/>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03</a:t>
            </a:r>
            <a:endParaRPr b="1" sz="1600">
              <a:solidFill>
                <a:schemeClr val="accent5"/>
              </a:solidFill>
              <a:latin typeface="Lexend"/>
              <a:ea typeface="Lexend"/>
              <a:cs typeface="Lexend"/>
              <a:sym typeface="Lexend"/>
            </a:endParaRPr>
          </a:p>
        </p:txBody>
      </p:sp>
      <p:sp>
        <p:nvSpPr>
          <p:cNvPr id="225" name="Google Shape;225;p35"/>
          <p:cNvSpPr/>
          <p:nvPr/>
        </p:nvSpPr>
        <p:spPr>
          <a:xfrm>
            <a:off x="834450" y="1467237"/>
            <a:ext cx="525000" cy="5250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01</a:t>
            </a:r>
            <a:endParaRPr b="1" sz="1600">
              <a:solidFill>
                <a:schemeClr val="accent5"/>
              </a:solidFill>
              <a:latin typeface="Lexend"/>
              <a:ea typeface="Lexend"/>
              <a:cs typeface="Lexend"/>
              <a:sym typeface="Lexend"/>
            </a:endParaRPr>
          </a:p>
        </p:txBody>
      </p:sp>
      <p:sp>
        <p:nvSpPr>
          <p:cNvPr id="226" name="Google Shape;226;p35"/>
          <p:cNvSpPr/>
          <p:nvPr/>
        </p:nvSpPr>
        <p:spPr>
          <a:xfrm>
            <a:off x="834450" y="2260350"/>
            <a:ext cx="525000" cy="525000"/>
          </a:xfrm>
          <a:prstGeom prst="ellipse">
            <a:avLst/>
          </a:prstGeom>
          <a:solidFill>
            <a:schemeClr val="dk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02</a:t>
            </a:r>
            <a:endParaRPr b="1" sz="1600">
              <a:solidFill>
                <a:schemeClr val="accent5"/>
              </a:solidFill>
              <a:latin typeface="Lexend"/>
              <a:ea typeface="Lexend"/>
              <a:cs typeface="Lexend"/>
              <a:sym typeface="Lexend"/>
            </a:endParaRPr>
          </a:p>
        </p:txBody>
      </p:sp>
      <p:sp>
        <p:nvSpPr>
          <p:cNvPr id="227" name="Google Shape;227;p35"/>
          <p:cNvSpPr txBox="1"/>
          <p:nvPr/>
        </p:nvSpPr>
        <p:spPr>
          <a:xfrm>
            <a:off x="1404075" y="3660575"/>
            <a:ext cx="7026900" cy="1295400"/>
          </a:xfrm>
          <a:prstGeom prst="rect">
            <a:avLst/>
          </a:prstGeom>
          <a:noFill/>
          <a:ln>
            <a:noFill/>
          </a:ln>
        </p:spPr>
        <p:txBody>
          <a:bodyPr anchorCtr="0" anchor="ctr" bIns="91425" lIns="91425" spcFirstLastPara="1" rIns="91425" wrap="square" tIns="91425">
            <a:noAutofit/>
          </a:bodyPr>
          <a:lstStyle/>
          <a:p>
            <a:pPr indent="0" lvl="0" marL="0" rtl="0" algn="l">
              <a:spcBef>
                <a:spcPts val="1000"/>
              </a:spcBef>
              <a:spcAft>
                <a:spcPts val="0"/>
              </a:spcAft>
              <a:buNone/>
            </a:pPr>
            <a:r>
              <a:rPr b="1" lang="en" sz="1300">
                <a:solidFill>
                  <a:schemeClr val="dk1"/>
                </a:solidFill>
                <a:latin typeface="Lexend"/>
                <a:ea typeface="Lexend"/>
                <a:cs typeface="Lexend"/>
                <a:sym typeface="Lexend"/>
              </a:rPr>
              <a:t>Model Evaluation and Improvement: </a:t>
            </a:r>
            <a:r>
              <a:rPr lang="en" sz="1300">
                <a:solidFill>
                  <a:schemeClr val="dk1"/>
                </a:solidFill>
                <a:latin typeface="Lexend"/>
                <a:ea typeface="Lexend"/>
                <a:cs typeface="Lexend"/>
                <a:sym typeface="Lexend"/>
              </a:rPr>
              <a:t>Model performance will be evaluated using metrics such as accuracy, precision, recall and F1-score. Techniques like cross-validation, hyperparameter tuning, and model ensembling may be employed to improve model performance. </a:t>
            </a:r>
            <a:endParaRPr sz="1300">
              <a:latin typeface="Lexend"/>
              <a:ea typeface="Lexend"/>
              <a:cs typeface="Lexend"/>
              <a:sym typeface="Lexend"/>
            </a:endParaRPr>
          </a:p>
        </p:txBody>
      </p:sp>
      <p:sp>
        <p:nvSpPr>
          <p:cNvPr id="228" name="Google Shape;228;p35"/>
          <p:cNvSpPr/>
          <p:nvPr/>
        </p:nvSpPr>
        <p:spPr>
          <a:xfrm>
            <a:off x="834450" y="3905637"/>
            <a:ext cx="525000" cy="525000"/>
          </a:xfrm>
          <a:prstGeom prst="ellipse">
            <a:avLst/>
          </a:prstGeom>
          <a:solidFill>
            <a:srgbClr val="93C47D"/>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5"/>
                </a:solidFill>
                <a:latin typeface="Lexend"/>
                <a:ea typeface="Lexend"/>
                <a:cs typeface="Lexend"/>
                <a:sym typeface="Lexend"/>
              </a:rPr>
              <a:t>04</a:t>
            </a:r>
            <a:endParaRPr b="1" sz="1600">
              <a:solidFill>
                <a:schemeClr val="accent5"/>
              </a:solidFill>
              <a:latin typeface="Lexend"/>
              <a:ea typeface="Lexend"/>
              <a:cs typeface="Lexend"/>
              <a:sym typeface="Lexend"/>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 name="Shape 858"/>
        <p:cNvGrpSpPr/>
        <p:nvPr/>
      </p:nvGrpSpPr>
      <p:grpSpPr>
        <a:xfrm>
          <a:off x="0" y="0"/>
          <a:ext cx="0" cy="0"/>
          <a:chOff x="0" y="0"/>
          <a:chExt cx="0" cy="0"/>
        </a:xfrm>
      </p:grpSpPr>
      <p:sp>
        <p:nvSpPr>
          <p:cNvPr id="859" name="Google Shape;859;p107"/>
          <p:cNvSpPr txBox="1"/>
          <p:nvPr/>
        </p:nvSpPr>
        <p:spPr>
          <a:xfrm>
            <a:off x="3982663" y="4250700"/>
            <a:ext cx="44481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Lexend"/>
              <a:ea typeface="Lexend"/>
              <a:cs typeface="Lexend"/>
              <a:sym typeface="Lexend"/>
            </a:endParaRPr>
          </a:p>
        </p:txBody>
      </p:sp>
      <p:pic>
        <p:nvPicPr>
          <p:cNvPr id="860" name="Google Shape;860;p107"/>
          <p:cNvPicPr preferRelativeResize="0"/>
          <p:nvPr>
            <p:ph idx="2" type="pic"/>
          </p:nvPr>
        </p:nvPicPr>
        <p:blipFill rotWithShape="1">
          <a:blip r:embed="rId3">
            <a:alphaModFix/>
          </a:blip>
          <a:srcRect b="0" l="4520" r="4520" t="0"/>
          <a:stretch/>
        </p:blipFill>
        <p:spPr>
          <a:xfrm>
            <a:off x="-227375" y="603750"/>
            <a:ext cx="3710700" cy="4079698"/>
          </a:xfrm>
          <a:prstGeom prst="rect">
            <a:avLst/>
          </a:prstGeom>
        </p:spPr>
      </p:pic>
      <p:sp>
        <p:nvSpPr>
          <p:cNvPr id="861" name="Google Shape;861;p107"/>
          <p:cNvSpPr/>
          <p:nvPr/>
        </p:nvSpPr>
        <p:spPr>
          <a:xfrm>
            <a:off x="-1285900" y="-1293675"/>
            <a:ext cx="2564100" cy="2564100"/>
          </a:xfrm>
          <a:prstGeom prst="pie">
            <a:avLst>
              <a:gd fmla="val 0" name="adj1"/>
              <a:gd fmla="val 5400182" name="adj2"/>
            </a:avLst>
          </a:prstGeom>
          <a:solidFill>
            <a:srgbClr val="EB8F8B">
              <a:alpha val="74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07"/>
          <p:cNvSpPr/>
          <p:nvPr/>
        </p:nvSpPr>
        <p:spPr>
          <a:xfrm>
            <a:off x="8334200" y="4250700"/>
            <a:ext cx="378300" cy="378300"/>
          </a:xfrm>
          <a:prstGeom prst="pie">
            <a:avLst>
              <a:gd fmla="val 0" name="adj1"/>
              <a:gd fmla="val 10754738"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07"/>
          <p:cNvSpPr/>
          <p:nvPr/>
        </p:nvSpPr>
        <p:spPr>
          <a:xfrm>
            <a:off x="2945650" y="311913"/>
            <a:ext cx="173100" cy="862800"/>
          </a:xfrm>
          <a:prstGeom prst="rect">
            <a:avLst/>
          </a:prstGeom>
          <a:solidFill>
            <a:srgbClr val="E76A28">
              <a:alpha val="60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07"/>
          <p:cNvSpPr/>
          <p:nvPr/>
        </p:nvSpPr>
        <p:spPr>
          <a:xfrm>
            <a:off x="979375" y="4360688"/>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07"/>
          <p:cNvSpPr/>
          <p:nvPr/>
        </p:nvSpPr>
        <p:spPr>
          <a:xfrm>
            <a:off x="5219250" y="311925"/>
            <a:ext cx="274800" cy="274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07"/>
          <p:cNvSpPr/>
          <p:nvPr/>
        </p:nvSpPr>
        <p:spPr>
          <a:xfrm>
            <a:off x="7594550" y="365900"/>
            <a:ext cx="954000" cy="954300"/>
          </a:xfrm>
          <a:prstGeom prst="ellipse">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07"/>
          <p:cNvSpPr txBox="1"/>
          <p:nvPr/>
        </p:nvSpPr>
        <p:spPr>
          <a:xfrm>
            <a:off x="3559300" y="2732238"/>
            <a:ext cx="5584800" cy="145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000"/>
              </a:spcAft>
              <a:buNone/>
            </a:pPr>
            <a:r>
              <a:t/>
            </a:r>
            <a:endParaRPr sz="1300">
              <a:solidFill>
                <a:schemeClr val="accent5"/>
              </a:solidFill>
              <a:latin typeface="Lexend"/>
              <a:ea typeface="Lexend"/>
              <a:cs typeface="Lexend"/>
              <a:sym typeface="Lexend"/>
            </a:endParaRPr>
          </a:p>
        </p:txBody>
      </p:sp>
      <p:sp>
        <p:nvSpPr>
          <p:cNvPr id="868" name="Google Shape;868;p107"/>
          <p:cNvSpPr txBox="1"/>
          <p:nvPr>
            <p:ph type="title"/>
          </p:nvPr>
        </p:nvSpPr>
        <p:spPr>
          <a:xfrm>
            <a:off x="4114700" y="1508380"/>
            <a:ext cx="4448100" cy="209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7200"/>
              <a:t>Thank You !</a:t>
            </a:r>
            <a:endParaRPr sz="7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6"/>
          <p:cNvSpPr txBox="1"/>
          <p:nvPr>
            <p:ph type="title"/>
          </p:nvPr>
        </p:nvSpPr>
        <p:spPr>
          <a:xfrm>
            <a:off x="4185175" y="2637175"/>
            <a:ext cx="4245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Objectives</a:t>
            </a:r>
            <a:endParaRPr b="1"/>
          </a:p>
        </p:txBody>
      </p:sp>
      <p:sp>
        <p:nvSpPr>
          <p:cNvPr id="234" name="Google Shape;234;p36"/>
          <p:cNvSpPr txBox="1"/>
          <p:nvPr>
            <p:ph idx="2" type="title"/>
          </p:nvPr>
        </p:nvSpPr>
        <p:spPr>
          <a:xfrm>
            <a:off x="5458525" y="1664525"/>
            <a:ext cx="1698900" cy="9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35" name="Google Shape;235;p36"/>
          <p:cNvSpPr/>
          <p:nvPr/>
        </p:nvSpPr>
        <p:spPr>
          <a:xfrm>
            <a:off x="8200075" y="539500"/>
            <a:ext cx="461400" cy="461400"/>
          </a:xfrm>
          <a:prstGeom prst="ellipse">
            <a:avLst/>
          </a:prstGeom>
          <a:solidFill>
            <a:srgbClr val="E76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6"/>
          <p:cNvSpPr/>
          <p:nvPr/>
        </p:nvSpPr>
        <p:spPr>
          <a:xfrm>
            <a:off x="3820500" y="3430525"/>
            <a:ext cx="954000" cy="954300"/>
          </a:xfrm>
          <a:prstGeom prst="ellipse">
            <a:avLst/>
          </a:prstGeom>
          <a:solidFill>
            <a:srgbClr val="EB8F8B">
              <a:alpha val="74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7" name="Google Shape;237;p36"/>
          <p:cNvPicPr preferRelativeResize="0"/>
          <p:nvPr>
            <p:ph idx="3" type="pic"/>
          </p:nvPr>
        </p:nvPicPr>
        <p:blipFill rotWithShape="1">
          <a:blip r:embed="rId3">
            <a:alphaModFix/>
          </a:blip>
          <a:srcRect b="0" l="6247" r="6247" t="0"/>
          <a:stretch/>
        </p:blipFill>
        <p:spPr>
          <a:xfrm>
            <a:off x="-154675" y="539500"/>
            <a:ext cx="3556500" cy="4064400"/>
          </a:xfrm>
          <a:prstGeom prst="rect">
            <a:avLst/>
          </a:prstGeom>
        </p:spPr>
      </p:pic>
      <p:sp>
        <p:nvSpPr>
          <p:cNvPr id="238" name="Google Shape;238;p36"/>
          <p:cNvSpPr/>
          <p:nvPr/>
        </p:nvSpPr>
        <p:spPr>
          <a:xfrm>
            <a:off x="2704575" y="138088"/>
            <a:ext cx="173100" cy="862800"/>
          </a:xfrm>
          <a:prstGeom prst="rect">
            <a:avLst/>
          </a:prstGeom>
          <a:solidFill>
            <a:srgbClr val="FACD77">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6"/>
          <p:cNvSpPr/>
          <p:nvPr/>
        </p:nvSpPr>
        <p:spPr>
          <a:xfrm>
            <a:off x="618600" y="3948088"/>
            <a:ext cx="173100" cy="862800"/>
          </a:xfrm>
          <a:prstGeom prst="rect">
            <a:avLst/>
          </a:prstGeom>
          <a:solidFill>
            <a:srgbClr val="6FA8DC">
              <a:alpha val="58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6"/>
          <p:cNvSpPr/>
          <p:nvPr/>
        </p:nvSpPr>
        <p:spPr>
          <a:xfrm>
            <a:off x="4457525" y="231150"/>
            <a:ext cx="378300" cy="378300"/>
          </a:xfrm>
          <a:prstGeom prst="pie">
            <a:avLst>
              <a:gd fmla="val 0" name="adj1"/>
              <a:gd fmla="val 10754738"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cceleration as an Educational Measure by Slidesgo">
  <a:themeElements>
    <a:clrScheme name="Simple Light">
      <a:dk1>
        <a:srgbClr val="5E4B46"/>
      </a:dk1>
      <a:lt1>
        <a:srgbClr val="C29488"/>
      </a:lt1>
      <a:dk2>
        <a:srgbClr val="EB8F8B"/>
      </a:dk2>
      <a:lt2>
        <a:srgbClr val="E6AB82"/>
      </a:lt2>
      <a:accent1>
        <a:srgbClr val="F7C566"/>
      </a:accent1>
      <a:accent2>
        <a:srgbClr val="FFFFFF"/>
      </a:accent2>
      <a:accent3>
        <a:srgbClr val="E76A28"/>
      </a:accent3>
      <a:accent4>
        <a:srgbClr val="6FA8DC"/>
      </a:accent4>
      <a:accent5>
        <a:srgbClr val="FFF4EE"/>
      </a:accent5>
      <a:accent6>
        <a:srgbClr val="FFFFFF"/>
      </a:accent6>
      <a:hlink>
        <a:srgbClr val="5E4B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